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73" r:id="rId2"/>
    <p:sldId id="276" r:id="rId3"/>
    <p:sldId id="256" r:id="rId4"/>
    <p:sldId id="274" r:id="rId5"/>
    <p:sldId id="258" r:id="rId6"/>
    <p:sldId id="277" r:id="rId7"/>
    <p:sldId id="275" r:id="rId8"/>
    <p:sldId id="271" r:id="rId9"/>
    <p:sldId id="281" r:id="rId10"/>
    <p:sldId id="280" r:id="rId11"/>
    <p:sldId id="285" r:id="rId12"/>
    <p:sldId id="257" r:id="rId13"/>
    <p:sldId id="282" r:id="rId14"/>
    <p:sldId id="283" r:id="rId15"/>
    <p:sldId id="286" r:id="rId16"/>
    <p:sldId id="287" r:id="rId17"/>
    <p:sldId id="288" r:id="rId18"/>
    <p:sldId id="289" r:id="rId19"/>
    <p:sldId id="284" r:id="rId20"/>
    <p:sldId id="290" r:id="rId21"/>
    <p:sldId id="278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38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gif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3DED9B-9928-47CA-9A69-6F536A028ACF}" type="datetimeFigureOut">
              <a:rPr lang="de-DE" smtClean="0"/>
              <a:t>26.08.2024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DCAD16-341D-4142-8B74-46A7DE25C3B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2798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4481B-0DB2-8765-DF28-D22AD59679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DC4281-D7BF-0FA2-BE0B-CBBCD1996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BD46A-67DE-A4CB-A911-CF200DB89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7FE56-8A26-4973-9A27-4CA6DAD9D0A3}" type="datetime1">
              <a:rPr lang="de-DE" smtClean="0"/>
              <a:t>26.08.2024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6545E1-D340-0B09-DA97-089D660B8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A7207-4E15-D0E2-2F8E-523AA2C69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688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4FFD8-262C-E9D2-F837-A201DDF2E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A0E2FA-651B-9D44-484D-58FB1B0852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9F3D58-7F4C-1484-7419-6F63F2D58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2AB3-F9D1-4BB5-80B7-0D7EB99BE1A0}" type="datetime1">
              <a:rPr lang="de-DE" smtClean="0"/>
              <a:t>26.08.2024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87E71-7CE8-A0DF-8D35-3FA9D2974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4088DE-4643-7541-8D55-5E6D894ED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9582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B3BC02-069F-B782-489E-27FE2EDA99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0780BB-AA39-3FC2-2154-DEEE69ACC9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887A83-8CAE-98E7-B3F9-E5220EC41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6486-34BB-4E98-AB62-104DBC147D78}" type="datetime1">
              <a:rPr lang="de-DE" smtClean="0"/>
              <a:t>26.08.2024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7F6D54-70E5-606A-1C03-D5B9734C4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B60C08-32AA-5DB8-3631-1095E68CA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1925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E6D7E-FC12-B622-ADBD-477118FAB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5B78B-5946-DC7A-18BC-4C132B9F0F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4DB50A-B113-C705-4674-CADD8FADD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37732-2D12-4DD3-9E66-EA0606C12154}" type="datetime1">
              <a:rPr lang="de-DE" smtClean="0"/>
              <a:t>26.08.2024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EFE25-2C09-740C-22D5-E71A30F04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15F007-8CD7-0CBC-7795-BD91FA9AD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5523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82FAC-3E76-2BCD-0AFE-43AE55CF0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783DCC-B716-9E1B-4A41-8CA5A70FE9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DBF52-735B-649C-8931-F2D411816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ABA19-DD9D-49AA-8C32-20939B37F3C3}" type="datetime1">
              <a:rPr lang="de-DE" smtClean="0"/>
              <a:t>26.08.2024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D70456-751E-CCFA-92FA-36D405188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EE2326-DFFC-1265-379F-0DF0158CC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0618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446C3-9C1E-F7FF-17C6-E234BAFEC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7920F-470B-3607-88BA-7287E2B8E4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FD77DC-D27D-2C35-10B1-47068B3844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748EAE-F5C0-FD77-74E8-F8C80355D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4D92-4BEC-405A-8BED-346B96978ED5}" type="datetime1">
              <a:rPr lang="de-DE" smtClean="0"/>
              <a:t>26.08.2024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EC22A1-DF24-DA2E-B9B7-7EBA16018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8E7D19-8BAA-AD53-A48E-40C8E3BDB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4203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CFEBD-EB49-BFD4-38C4-12D4C085D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07FE3C-A81A-41BF-3D11-15C90FD5D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573ADB-ECD4-081B-4BD4-FB49529771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63EAEE-6B98-E6E3-1439-AB23806BC1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1F50AE-A43F-9455-B3DD-F38BCA6121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5E813F-C728-3339-C428-CF48042BC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1A419-8BCF-4878-8FC3-33CD4E96E0F3}" type="datetime1">
              <a:rPr lang="de-DE" smtClean="0"/>
              <a:t>26.08.2024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8B94C5-0D84-B8EF-3782-095DDE97E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3C1311-D470-50DB-B23A-E9C3DFBDE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3524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223C7-0551-56FF-6BB8-C7BE4C325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F0A0EC-D2D8-F38B-144C-0FC355568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E474F-C636-4FCB-8F65-B973193CA448}" type="datetime1">
              <a:rPr lang="de-DE" smtClean="0"/>
              <a:t>26.08.2024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A5AABF-398F-428A-8C74-E2081D005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1159F2-88F8-35AE-BDCB-E53757A37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0945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1DB4C3-10DB-0987-2C7B-5F63E898B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FD6F0-3026-4D01-9AB3-A013D87A246B}" type="datetime1">
              <a:rPr lang="de-DE" smtClean="0"/>
              <a:t>26.08.2024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2B4FC7-5DF8-D3E4-D1AA-E61694C81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EF1D71-AD23-1E6A-AE42-AA92FE2E4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6805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F3EE6-BD2E-3F1D-0D46-7A52DA697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0DF64-6AFD-2ED2-E2B5-FEC18B5A1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2D48D1-7DB0-026E-F2AC-8958E2B8AE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5B4673-1762-C343-9744-94701AB52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ADDF2-9653-4FDB-856A-6038195DEA45}" type="datetime1">
              <a:rPr lang="de-DE" smtClean="0"/>
              <a:t>26.08.2024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E42878-1BF6-204C-9B60-257A23C38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6EBD4A-C6B5-3C66-EE49-DBDC15491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8215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7E686-F130-7997-E511-D72BA8A2C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889C98-D118-7139-F1D5-AA97616BB8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95B576-31A6-B17F-DCDB-CFD3AFB3F0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8729B9-5CB6-F6DC-3473-AFD77A454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336A1-4DA6-4CBA-9B27-724F27F45DB0}" type="datetime1">
              <a:rPr lang="de-DE" smtClean="0"/>
              <a:t>26.08.2024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5A5EF6-2381-8E7A-2B4D-3A314673F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CBA78B-4F83-AAF3-59A2-A7ABEB144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5437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D78241-B678-4A5E-66F4-0B9CF6EA8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B321B6-F12A-E5FF-035A-0AC96D450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DA3024-ADFD-EDBB-672A-85C4A9FC87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AE5BCA-7436-4989-9B97-B547D6ECA19E}" type="datetime1">
              <a:rPr lang="de-DE" smtClean="0"/>
              <a:t>26.08.2024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A0DAF-438D-45F4-4889-71724C2E96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4AC59-6473-D80D-78A9-564396D9E1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3123C8-2141-480F-A1E3-53495BB7960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5682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9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hyperlink" Target="https://www.luffca.com/2018/07/carla-imitation-learning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hyperlink" Target="https://www.pngwing.com/en/free-png-zidpb" TargetMode="Externa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599DB84-C3BC-EC01-DE3D-42B5A14C2668}"/>
              </a:ext>
            </a:extLst>
          </p:cNvPr>
          <p:cNvSpPr txBox="1"/>
          <p:nvPr/>
        </p:nvSpPr>
        <p:spPr>
          <a:xfrm>
            <a:off x="221225" y="1490008"/>
            <a:ext cx="11749548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Modifying CARLA Simulator’s Radar Sensor Model and Implementing DBSCAN for Data Labelling and Machine Learning Algorithms</a:t>
            </a:r>
            <a:endParaRPr lang="de-DE" sz="4000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F9D7342-58D5-F8B1-E099-98EF6CCB50AE}"/>
              </a:ext>
            </a:extLst>
          </p:cNvPr>
          <p:cNvSpPr txBox="1"/>
          <p:nvPr/>
        </p:nvSpPr>
        <p:spPr>
          <a:xfrm>
            <a:off x="3758380" y="3805084"/>
            <a:ext cx="467523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/>
              <a:t>Research Thesis</a:t>
            </a:r>
          </a:p>
          <a:p>
            <a:pPr algn="ctr"/>
            <a:endParaRPr lang="de-DE" sz="2000" b="1" dirty="0"/>
          </a:p>
          <a:p>
            <a:r>
              <a:rPr lang="de-DE" dirty="0"/>
              <a:t>Author                        : Ananya Reginald Frederick</a:t>
            </a:r>
          </a:p>
          <a:p>
            <a:r>
              <a:rPr lang="de-DE" dirty="0"/>
              <a:t>Matriculation No. : 7207003</a:t>
            </a:r>
          </a:p>
          <a:p>
            <a:r>
              <a:rPr lang="de-DE" dirty="0"/>
              <a:t>Supervisor               : Prof. Dr. Andreas Becker</a:t>
            </a:r>
          </a:p>
          <a:p>
            <a:r>
              <a:rPr lang="de-DE" dirty="0"/>
              <a:t>Date                            : 26/08/2024</a:t>
            </a:r>
          </a:p>
          <a:p>
            <a:endParaRPr lang="de-DE" dirty="0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71426A85-C083-C893-D3BC-5009BCC6F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1</a:t>
            </a:fld>
            <a:endParaRPr lang="de-DE"/>
          </a:p>
        </p:txBody>
      </p:sp>
      <p:pic>
        <p:nvPicPr>
          <p:cNvPr id="22" name="Picture 2">
            <a:extLst>
              <a:ext uri="{FF2B5EF4-FFF2-40B4-BE49-F238E27FC236}">
                <a16:creationId xmlns:a16="http://schemas.microsoft.com/office/drawing/2014/main" id="{C3061477-D346-90FF-E8FC-B35F1D87C1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6509" y="208722"/>
            <a:ext cx="2084264" cy="781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4615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Rectangle 127">
            <a:extLst>
              <a:ext uri="{FF2B5EF4-FFF2-40B4-BE49-F238E27FC236}">
                <a16:creationId xmlns:a16="http://schemas.microsoft.com/office/drawing/2014/main" id="{53CA02C3-3CF8-2E27-0F75-47BABD26C1A0}"/>
              </a:ext>
            </a:extLst>
          </p:cNvPr>
          <p:cNvSpPr/>
          <p:nvPr/>
        </p:nvSpPr>
        <p:spPr>
          <a:xfrm>
            <a:off x="6794090" y="884582"/>
            <a:ext cx="3608439" cy="59734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159FC4-F473-54AC-1F79-E59655FE9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19" y="37238"/>
            <a:ext cx="10515600" cy="661757"/>
          </a:xfrm>
        </p:spPr>
        <p:txBody>
          <a:bodyPr>
            <a:normAutofit fontScale="90000"/>
          </a:bodyPr>
          <a:lstStyle/>
          <a:p>
            <a:r>
              <a:rPr lang="de-DE" dirty="0">
                <a:solidFill>
                  <a:srgbClr val="0070C0"/>
                </a:solidFill>
              </a:rPr>
              <a:t>Separating Moving and Stationary objects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DA23AE7-62A1-FA6C-0BF1-6B53B050DC45}"/>
              </a:ext>
            </a:extLst>
          </p:cNvPr>
          <p:cNvSpPr/>
          <p:nvPr/>
        </p:nvSpPr>
        <p:spPr>
          <a:xfrm>
            <a:off x="3047016" y="1042349"/>
            <a:ext cx="216309" cy="206478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483F5E-480E-A29A-3639-09DD3166F5B8}"/>
              </a:ext>
            </a:extLst>
          </p:cNvPr>
          <p:cNvSpPr/>
          <p:nvPr/>
        </p:nvSpPr>
        <p:spPr>
          <a:xfrm>
            <a:off x="1695438" y="1393685"/>
            <a:ext cx="2930013" cy="39452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Read and store Sensor 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BAE19A-1481-8000-7902-0E8C6050449D}"/>
              </a:ext>
            </a:extLst>
          </p:cNvPr>
          <p:cNvSpPr/>
          <p:nvPr/>
        </p:nvSpPr>
        <p:spPr>
          <a:xfrm>
            <a:off x="1366058" y="2013858"/>
            <a:ext cx="3588774" cy="31552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Store Ego vehicle velocity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0A37F7-9086-329A-9412-C805FCF65698}"/>
              </a:ext>
            </a:extLst>
          </p:cNvPr>
          <p:cNvSpPr/>
          <p:nvPr/>
        </p:nvSpPr>
        <p:spPr>
          <a:xfrm>
            <a:off x="1329008" y="2555038"/>
            <a:ext cx="3657600" cy="34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Trim Incomplete Frames</a:t>
            </a:r>
          </a:p>
        </p:txBody>
      </p:sp>
      <p:sp>
        <p:nvSpPr>
          <p:cNvPr id="8" name="Diamond 7">
            <a:extLst>
              <a:ext uri="{FF2B5EF4-FFF2-40B4-BE49-F238E27FC236}">
                <a16:creationId xmlns:a16="http://schemas.microsoft.com/office/drawing/2014/main" id="{4C41247B-3456-E573-92CB-C506366E98EF}"/>
              </a:ext>
            </a:extLst>
          </p:cNvPr>
          <p:cNvSpPr/>
          <p:nvPr/>
        </p:nvSpPr>
        <p:spPr>
          <a:xfrm>
            <a:off x="1290456" y="3084383"/>
            <a:ext cx="3734704" cy="689234"/>
          </a:xfrm>
          <a:prstGeom prst="diamond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All Detections in a frame checked?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2AFFFA0-6A1C-3B1F-6C03-1A52226DF788}"/>
              </a:ext>
            </a:extLst>
          </p:cNvPr>
          <p:cNvSpPr/>
          <p:nvPr/>
        </p:nvSpPr>
        <p:spPr>
          <a:xfrm>
            <a:off x="1290456" y="3940646"/>
            <a:ext cx="3734704" cy="56043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Convert from Spherical to Cartesian Coordinate System 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3DE83F9-E506-07A0-0672-C50425D01B24}"/>
              </a:ext>
            </a:extLst>
          </p:cNvPr>
          <p:cNvSpPr/>
          <p:nvPr/>
        </p:nvSpPr>
        <p:spPr>
          <a:xfrm>
            <a:off x="3047015" y="6386644"/>
            <a:ext cx="216309" cy="206478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3610E6F-AA9E-7EB6-522A-1265C2D8CF0E}"/>
              </a:ext>
            </a:extLst>
          </p:cNvPr>
          <p:cNvCxnSpPr>
            <a:cxnSpLocks/>
            <a:stCxn id="4" idx="4"/>
            <a:endCxn id="5" idx="0"/>
          </p:cNvCxnSpPr>
          <p:nvPr/>
        </p:nvCxnSpPr>
        <p:spPr>
          <a:xfrm>
            <a:off x="3155171" y="1248827"/>
            <a:ext cx="5274" cy="1448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37B28CB-A647-D471-1142-18285C40B60B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3160445" y="1788206"/>
            <a:ext cx="0" cy="2256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F4AE595-8E55-B13D-BDEB-779DBE9BE0A8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3157808" y="2329386"/>
            <a:ext cx="2637" cy="2256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C99AC0-AA08-D5E3-B30F-1C7490BE2D0C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3157808" y="2900327"/>
            <a:ext cx="0" cy="1840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54DFF55-87EF-2F6E-56FA-8F10004FB5FC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3157808" y="3773617"/>
            <a:ext cx="0" cy="1670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73ED48A-E12F-2987-F8F5-C43ED96AAF15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3157808" y="4501084"/>
            <a:ext cx="427" cy="2163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56AD8223-57A0-549F-A13B-599A2620DE85}"/>
              </a:ext>
            </a:extLst>
          </p:cNvPr>
          <p:cNvCxnSpPr>
            <a:cxnSpLocks/>
            <a:stCxn id="8" idx="3"/>
          </p:cNvCxnSpPr>
          <p:nvPr/>
        </p:nvCxnSpPr>
        <p:spPr>
          <a:xfrm flipH="1">
            <a:off x="3263324" y="3429000"/>
            <a:ext cx="1761836" cy="2837426"/>
          </a:xfrm>
          <a:prstGeom prst="bentConnector4">
            <a:avLst>
              <a:gd name="adj1" fmla="val -12975"/>
              <a:gd name="adj2" fmla="val 100081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CAFC554-FFA9-F86A-70F1-F4568D576177}"/>
              </a:ext>
            </a:extLst>
          </p:cNvPr>
          <p:cNvSpPr txBox="1"/>
          <p:nvPr/>
        </p:nvSpPr>
        <p:spPr>
          <a:xfrm>
            <a:off x="3263324" y="3689031"/>
            <a:ext cx="4424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No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C81239C-F256-E668-CC7D-9CA077D9F6CC}"/>
              </a:ext>
            </a:extLst>
          </p:cNvPr>
          <p:cNvSpPr txBox="1"/>
          <p:nvPr/>
        </p:nvSpPr>
        <p:spPr>
          <a:xfrm>
            <a:off x="4727701" y="3029390"/>
            <a:ext cx="594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Loop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8A3A3CD3-DCFF-770F-0D5E-FA334D2E1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10</a:t>
            </a:fld>
            <a:endParaRPr lang="de-DE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AC34EA3-67BA-72AE-2A51-456860122EF4}"/>
              </a:ext>
            </a:extLst>
          </p:cNvPr>
          <p:cNvSpPr/>
          <p:nvPr/>
        </p:nvSpPr>
        <p:spPr>
          <a:xfrm>
            <a:off x="1290456" y="4730606"/>
            <a:ext cx="3734704" cy="56043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Calculate Speed of Target Detection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F1492D4-C791-0B7D-8547-A64FE08F2BD8}"/>
              </a:ext>
            </a:extLst>
          </p:cNvPr>
          <p:cNvSpPr/>
          <p:nvPr/>
        </p:nvSpPr>
        <p:spPr>
          <a:xfrm>
            <a:off x="1290456" y="5585771"/>
            <a:ext cx="3734704" cy="56043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Compare Detection Speed with Ego velocity.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3ED8AD0-959C-6B32-AADF-D3A731487CD2}"/>
              </a:ext>
            </a:extLst>
          </p:cNvPr>
          <p:cNvCxnSpPr>
            <a:cxnSpLocks/>
            <a:stCxn id="29" idx="2"/>
            <a:endCxn id="30" idx="0"/>
          </p:cNvCxnSpPr>
          <p:nvPr/>
        </p:nvCxnSpPr>
        <p:spPr>
          <a:xfrm>
            <a:off x="3157808" y="5291044"/>
            <a:ext cx="0" cy="2947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1DDC395-5FEE-7F27-C39A-B87296585F8D}"/>
              </a:ext>
            </a:extLst>
          </p:cNvPr>
          <p:cNvCxnSpPr>
            <a:stCxn id="30" idx="2"/>
            <a:endCxn id="12" idx="0"/>
          </p:cNvCxnSpPr>
          <p:nvPr/>
        </p:nvCxnSpPr>
        <p:spPr>
          <a:xfrm flipH="1">
            <a:off x="3155170" y="6146209"/>
            <a:ext cx="2638" cy="2404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7D44D72-79F8-6512-6317-63AEB6EDA51E}"/>
              </a:ext>
            </a:extLst>
          </p:cNvPr>
          <p:cNvSpPr txBox="1"/>
          <p:nvPr/>
        </p:nvSpPr>
        <p:spPr>
          <a:xfrm>
            <a:off x="4829313" y="3426713"/>
            <a:ext cx="483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Yes</a:t>
            </a:r>
          </a:p>
        </p:txBody>
      </p: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C2F0D541-655E-F944-E046-0D93328FC220}"/>
              </a:ext>
            </a:extLst>
          </p:cNvPr>
          <p:cNvCxnSpPr>
            <a:cxnSpLocks/>
            <a:stCxn id="30" idx="1"/>
          </p:cNvCxnSpPr>
          <p:nvPr/>
        </p:nvCxnSpPr>
        <p:spPr>
          <a:xfrm rot="10800000" flipH="1">
            <a:off x="1290455" y="2992356"/>
            <a:ext cx="1756559" cy="2873635"/>
          </a:xfrm>
          <a:prstGeom prst="bentConnector4">
            <a:avLst>
              <a:gd name="adj1" fmla="val -13014"/>
              <a:gd name="adj2" fmla="val 99698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605B65D-DD6C-BE6B-9AD1-E05B6997DC09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5025160" y="884582"/>
            <a:ext cx="1768929" cy="4126243"/>
          </a:xfrm>
          <a:prstGeom prst="line">
            <a:avLst/>
          </a:prstGeom>
          <a:ln w="22225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5E950ABA-9CD0-41EF-BB6E-9F6403DD9659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5025160" y="5010825"/>
            <a:ext cx="1768929" cy="1855472"/>
          </a:xfrm>
          <a:prstGeom prst="line">
            <a:avLst/>
          </a:prstGeom>
          <a:ln w="1905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86" name="Picture 85">
            <a:extLst>
              <a:ext uri="{FF2B5EF4-FFF2-40B4-BE49-F238E27FC236}">
                <a16:creationId xmlns:a16="http://schemas.microsoft.com/office/drawing/2014/main" id="{F86AD01C-8359-9CD8-1239-CA9D6AB72D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372372" y="5240700"/>
            <a:ext cx="1980346" cy="920164"/>
          </a:xfrm>
          <a:prstGeom prst="rect">
            <a:avLst/>
          </a:prstGeom>
        </p:spPr>
      </p:pic>
      <p:sp>
        <p:nvSpPr>
          <p:cNvPr id="87" name="Flowchart: Manual Operation 86">
            <a:extLst>
              <a:ext uri="{FF2B5EF4-FFF2-40B4-BE49-F238E27FC236}">
                <a16:creationId xmlns:a16="http://schemas.microsoft.com/office/drawing/2014/main" id="{FF63E6B4-387D-ABFA-EEF8-8F9A9D0B5CEF}"/>
              </a:ext>
            </a:extLst>
          </p:cNvPr>
          <p:cNvSpPr/>
          <p:nvPr/>
        </p:nvSpPr>
        <p:spPr>
          <a:xfrm>
            <a:off x="9311110" y="4630599"/>
            <a:ext cx="102870" cy="80010"/>
          </a:xfrm>
          <a:prstGeom prst="flowChartManualOperation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18E681A9-8176-14F5-DBAD-2ECAC39FD4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7332694" y="1002717"/>
            <a:ext cx="920164" cy="1505793"/>
          </a:xfrm>
          <a:prstGeom prst="rect">
            <a:avLst/>
          </a:prstGeom>
        </p:spPr>
      </p:pic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52B65788-7215-3797-785C-E71EDAB4885C}"/>
              </a:ext>
            </a:extLst>
          </p:cNvPr>
          <p:cNvCxnSpPr>
            <a:cxnSpLocks/>
          </p:cNvCxnSpPr>
          <p:nvPr/>
        </p:nvCxnSpPr>
        <p:spPr>
          <a:xfrm>
            <a:off x="6982540" y="959978"/>
            <a:ext cx="0" cy="5846131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F393FBCB-D8C3-FEB2-AA60-04405D866826}"/>
              </a:ext>
            </a:extLst>
          </p:cNvPr>
          <p:cNvCxnSpPr>
            <a:cxnSpLocks/>
          </p:cNvCxnSpPr>
          <p:nvPr/>
        </p:nvCxnSpPr>
        <p:spPr>
          <a:xfrm>
            <a:off x="10193100" y="959978"/>
            <a:ext cx="0" cy="5815651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5B496412-BA61-54D5-556B-1DC5261BB712}"/>
              </a:ext>
            </a:extLst>
          </p:cNvPr>
          <p:cNvCxnSpPr>
            <a:cxnSpLocks/>
          </p:cNvCxnSpPr>
          <p:nvPr/>
        </p:nvCxnSpPr>
        <p:spPr>
          <a:xfrm>
            <a:off x="8577660" y="959978"/>
            <a:ext cx="0" cy="5846131"/>
          </a:xfrm>
          <a:prstGeom prst="line">
            <a:avLst/>
          </a:prstGeom>
          <a:ln w="508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2" name="Oval 91">
            <a:extLst>
              <a:ext uri="{FF2B5EF4-FFF2-40B4-BE49-F238E27FC236}">
                <a16:creationId xmlns:a16="http://schemas.microsoft.com/office/drawing/2014/main" id="{3198126C-61FD-2FE5-9D08-F25982235270}"/>
              </a:ext>
            </a:extLst>
          </p:cNvPr>
          <p:cNvSpPr/>
          <p:nvPr/>
        </p:nvSpPr>
        <p:spPr>
          <a:xfrm>
            <a:off x="8089677" y="2328089"/>
            <a:ext cx="45719" cy="48259"/>
          </a:xfrm>
          <a:prstGeom prst="ellipse">
            <a:avLst/>
          </a:prstGeom>
          <a:solidFill>
            <a:schemeClr val="accent6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F341032A-8037-487F-047F-B1A3331046B2}"/>
              </a:ext>
            </a:extLst>
          </p:cNvPr>
          <p:cNvCxnSpPr>
            <a:stCxn id="87" idx="0"/>
          </p:cNvCxnSpPr>
          <p:nvPr/>
        </p:nvCxnSpPr>
        <p:spPr>
          <a:xfrm flipH="1" flipV="1">
            <a:off x="9359980" y="3270429"/>
            <a:ext cx="2565" cy="13601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Oval 93">
            <a:extLst>
              <a:ext uri="{FF2B5EF4-FFF2-40B4-BE49-F238E27FC236}">
                <a16:creationId xmlns:a16="http://schemas.microsoft.com/office/drawing/2014/main" id="{B831452C-5292-EE36-52DC-0620B83EA249}"/>
              </a:ext>
            </a:extLst>
          </p:cNvPr>
          <p:cNvSpPr/>
          <p:nvPr/>
        </p:nvSpPr>
        <p:spPr>
          <a:xfrm>
            <a:off x="7927644" y="2416418"/>
            <a:ext cx="52416" cy="62099"/>
          </a:xfrm>
          <a:prstGeom prst="ellipse">
            <a:avLst/>
          </a:prstGeom>
          <a:solidFill>
            <a:schemeClr val="accent6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0DDC7DC2-8FE0-5F87-FBA4-EBEF4535FB51}"/>
              </a:ext>
            </a:extLst>
          </p:cNvPr>
          <p:cNvSpPr/>
          <p:nvPr/>
        </p:nvSpPr>
        <p:spPr>
          <a:xfrm>
            <a:off x="7678211" y="2414449"/>
            <a:ext cx="53944" cy="66039"/>
          </a:xfrm>
          <a:prstGeom prst="ellipse">
            <a:avLst/>
          </a:prstGeom>
          <a:solidFill>
            <a:schemeClr val="accent6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50F27E64-0472-9DA6-97C0-239F1D0B4707}"/>
              </a:ext>
            </a:extLst>
          </p:cNvPr>
          <p:cNvSpPr/>
          <p:nvPr/>
        </p:nvSpPr>
        <p:spPr>
          <a:xfrm>
            <a:off x="8017934" y="2366190"/>
            <a:ext cx="45719" cy="48259"/>
          </a:xfrm>
          <a:prstGeom prst="ellipse">
            <a:avLst/>
          </a:prstGeom>
          <a:solidFill>
            <a:schemeClr val="accent6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FFB43E9F-C800-B9AA-3593-A808CDF67DED}"/>
              </a:ext>
            </a:extLst>
          </p:cNvPr>
          <p:cNvSpPr/>
          <p:nvPr/>
        </p:nvSpPr>
        <p:spPr>
          <a:xfrm>
            <a:off x="8119522" y="2147669"/>
            <a:ext cx="45719" cy="48258"/>
          </a:xfrm>
          <a:prstGeom prst="ellipse">
            <a:avLst/>
          </a:prstGeom>
          <a:solidFill>
            <a:schemeClr val="accent6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65A266A7-9473-2AA8-52D1-81A073A37668}"/>
              </a:ext>
            </a:extLst>
          </p:cNvPr>
          <p:cNvCxnSpPr>
            <a:stCxn id="87" idx="0"/>
            <a:endCxn id="96" idx="5"/>
          </p:cNvCxnSpPr>
          <p:nvPr/>
        </p:nvCxnSpPr>
        <p:spPr>
          <a:xfrm flipH="1" flipV="1">
            <a:off x="8056958" y="2407382"/>
            <a:ext cx="1305587" cy="2223217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00AA2DB5-2C81-B52A-155D-3B28D455EBD4}"/>
              </a:ext>
            </a:extLst>
          </p:cNvPr>
          <p:cNvCxnSpPr>
            <a:cxnSpLocks/>
            <a:stCxn id="96" idx="4"/>
          </p:cNvCxnSpPr>
          <p:nvPr/>
        </p:nvCxnSpPr>
        <p:spPr>
          <a:xfrm>
            <a:off x="8040794" y="2414449"/>
            <a:ext cx="0" cy="39941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E7200CB5-9E7D-9DF0-4F6B-A5240A37FD98}"/>
              </a:ext>
            </a:extLst>
          </p:cNvPr>
          <p:cNvCxnSpPr>
            <a:stCxn id="96" idx="6"/>
          </p:cNvCxnSpPr>
          <p:nvPr/>
        </p:nvCxnSpPr>
        <p:spPr>
          <a:xfrm flipV="1">
            <a:off x="8063653" y="2390319"/>
            <a:ext cx="366724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DB4018E-931D-5E96-7B99-88F219C549A2}"/>
              </a:ext>
            </a:extLst>
          </p:cNvPr>
          <p:cNvCxnSpPr>
            <a:stCxn id="96" idx="5"/>
          </p:cNvCxnSpPr>
          <p:nvPr/>
        </p:nvCxnSpPr>
        <p:spPr>
          <a:xfrm>
            <a:off x="8056958" y="2407382"/>
            <a:ext cx="309247" cy="526497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BBFACE24-16F8-D884-A7C3-0D64D0333F9F}"/>
              </a:ext>
            </a:extLst>
          </p:cNvPr>
          <p:cNvSpPr txBox="1"/>
          <p:nvPr/>
        </p:nvSpPr>
        <p:spPr>
          <a:xfrm>
            <a:off x="9052971" y="3026587"/>
            <a:ext cx="6648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V_ego</a:t>
            </a:r>
            <a:endParaRPr lang="en-DE" sz="1400" i="1" dirty="0"/>
          </a:p>
        </p:txBody>
      </p:sp>
      <p:cxnSp>
        <p:nvCxnSpPr>
          <p:cNvPr id="103" name="Connector: Curved 102">
            <a:extLst>
              <a:ext uri="{FF2B5EF4-FFF2-40B4-BE49-F238E27FC236}">
                <a16:creationId xmlns:a16="http://schemas.microsoft.com/office/drawing/2014/main" id="{3FEE0F73-C8B4-DA48-FD24-238C9C4A58D1}"/>
              </a:ext>
            </a:extLst>
          </p:cNvPr>
          <p:cNvCxnSpPr>
            <a:cxnSpLocks/>
          </p:cNvCxnSpPr>
          <p:nvPr/>
        </p:nvCxnSpPr>
        <p:spPr>
          <a:xfrm rot="10800000" flipV="1">
            <a:off x="9149160" y="4217849"/>
            <a:ext cx="210820" cy="60960"/>
          </a:xfrm>
          <a:prstGeom prst="curvedConnector3">
            <a:avLst>
              <a:gd name="adj1" fmla="val 50000"/>
            </a:avLst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nector: Curved 103">
            <a:extLst>
              <a:ext uri="{FF2B5EF4-FFF2-40B4-BE49-F238E27FC236}">
                <a16:creationId xmlns:a16="http://schemas.microsoft.com/office/drawing/2014/main" id="{C79E44B1-322F-A073-EA0E-91321F465E28}"/>
              </a:ext>
            </a:extLst>
          </p:cNvPr>
          <p:cNvCxnSpPr>
            <a:cxnSpLocks/>
          </p:cNvCxnSpPr>
          <p:nvPr/>
        </p:nvCxnSpPr>
        <p:spPr>
          <a:xfrm flipV="1">
            <a:off x="8040793" y="2570740"/>
            <a:ext cx="124448" cy="43416"/>
          </a:xfrm>
          <a:prstGeom prst="curvedConnector3">
            <a:avLst>
              <a:gd name="adj1" fmla="val 50000"/>
            </a:avLst>
          </a:prstGeom>
          <a:ln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2FB9CAB6-1547-19B0-FE41-39A5AAD1D6AE}"/>
                  </a:ext>
                </a:extLst>
              </p:cNvPr>
              <p:cNvSpPr txBox="1"/>
              <p:nvPr/>
            </p:nvSpPr>
            <p:spPr>
              <a:xfrm>
                <a:off x="9157915" y="4030117"/>
                <a:ext cx="162168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0" smtClean="0">
                          <a:latin typeface="Cambria Math" panose="02040503050406030204" pitchFamily="18" charset="0"/>
                        </a:rPr>
                        <m:t>ɵ</m:t>
                      </m:r>
                    </m:oMath>
                  </m:oMathPara>
                </a14:m>
                <a:endParaRPr lang="en-DE" sz="1400" dirty="0"/>
              </a:p>
            </p:txBody>
          </p:sp>
        </mc:Choice>
        <mc:Fallback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2FB9CAB6-1547-19B0-FE41-39A5AAD1D6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57915" y="4030117"/>
                <a:ext cx="162168" cy="215444"/>
              </a:xfrm>
              <a:prstGeom prst="rect">
                <a:avLst/>
              </a:prstGeom>
              <a:blipFill>
                <a:blip r:embed="rId4"/>
                <a:stretch>
                  <a:fillRect l="-3704" r="-740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5D418C43-61B1-A09F-53F4-67F9166E551C}"/>
                  </a:ext>
                </a:extLst>
              </p:cNvPr>
              <p:cNvSpPr txBox="1"/>
              <p:nvPr/>
            </p:nvSpPr>
            <p:spPr>
              <a:xfrm>
                <a:off x="8040792" y="2562908"/>
                <a:ext cx="162168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0" smtClean="0">
                          <a:latin typeface="Cambria Math" panose="02040503050406030204" pitchFamily="18" charset="0"/>
                        </a:rPr>
                        <m:t>ɵ</m:t>
                      </m:r>
                    </m:oMath>
                  </m:oMathPara>
                </a14:m>
                <a:endParaRPr lang="en-DE" sz="1400" dirty="0"/>
              </a:p>
            </p:txBody>
          </p:sp>
        </mc:Choice>
        <mc:Fallback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5D418C43-61B1-A09F-53F4-67F9166E55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40792" y="2562908"/>
                <a:ext cx="162168" cy="215444"/>
              </a:xfrm>
              <a:prstGeom prst="rect">
                <a:avLst/>
              </a:prstGeom>
              <a:blipFill>
                <a:blip r:embed="rId5"/>
                <a:stretch>
                  <a:fillRect l="-3704" r="-740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AF5C3976-842F-4802-E970-0AA0B6A37E31}"/>
                  </a:ext>
                </a:extLst>
              </p:cNvPr>
              <p:cNvSpPr txBox="1"/>
              <p:nvPr/>
            </p:nvSpPr>
            <p:spPr>
              <a:xfrm>
                <a:off x="8643143" y="3180475"/>
                <a:ext cx="235321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</m:oMath>
                  </m:oMathPara>
                </a14:m>
                <a:endParaRPr lang="en-DE" sz="1400" dirty="0"/>
              </a:p>
            </p:txBody>
          </p:sp>
        </mc:Choice>
        <mc:Fallback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AF5C3976-842F-4802-E970-0AA0B6A37E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43143" y="3180475"/>
                <a:ext cx="235321" cy="215444"/>
              </a:xfrm>
              <a:prstGeom prst="rect">
                <a:avLst/>
              </a:prstGeom>
              <a:blipFill>
                <a:blip r:embed="rId6"/>
                <a:stretch>
                  <a:fillRect l="-18421" b="-857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898B7FCC-F090-E704-0693-6C83FE1A400D}"/>
                  </a:ext>
                </a:extLst>
              </p:cNvPr>
              <p:cNvSpPr txBox="1"/>
              <p:nvPr/>
            </p:nvSpPr>
            <p:spPr>
              <a:xfrm>
                <a:off x="7313998" y="2553465"/>
                <a:ext cx="639854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1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func>
                        <m:funcPr>
                          <m:ctrlPr>
                            <a:rPr lang="en-US" sz="1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r>
                            <a:rPr lang="en-US" sz="1400" i="1" smtClean="0">
                              <a:latin typeface="Cambria Math" panose="02040503050406030204" pitchFamily="18" charset="0"/>
                            </a:rPr>
                            <m:t>ɵ</m:t>
                          </m:r>
                        </m:e>
                      </m:func>
                    </m:oMath>
                  </m:oMathPara>
                </a14:m>
                <a:endParaRPr lang="en-DE" sz="1400" dirty="0"/>
              </a:p>
            </p:txBody>
          </p:sp>
        </mc:Choice>
        <mc:Fallback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898B7FCC-F090-E704-0693-6C83FE1A40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13998" y="2553465"/>
                <a:ext cx="639854" cy="215444"/>
              </a:xfrm>
              <a:prstGeom prst="rect">
                <a:avLst/>
              </a:prstGeom>
              <a:blipFill>
                <a:blip r:embed="rId7"/>
                <a:stretch>
                  <a:fillRect l="-5714" r="-2857" b="-857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AA4FE7C9-6B28-4114-AAB2-4C537E15FBB2}"/>
                  </a:ext>
                </a:extLst>
              </p:cNvPr>
              <p:cNvSpPr txBox="1"/>
              <p:nvPr/>
            </p:nvSpPr>
            <p:spPr>
              <a:xfrm>
                <a:off x="8196377" y="2094353"/>
                <a:ext cx="617413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1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func>
                        <m:funcPr>
                          <m:ctrlPr>
                            <a:rPr lang="en-US" sz="1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r>
                            <a:rPr lang="en-US" sz="1400" i="1" smtClean="0">
                              <a:latin typeface="Cambria Math" panose="02040503050406030204" pitchFamily="18" charset="0"/>
                            </a:rPr>
                            <m:t>ɵ</m:t>
                          </m:r>
                        </m:e>
                      </m:func>
                    </m:oMath>
                  </m:oMathPara>
                </a14:m>
                <a:endParaRPr lang="en-DE" sz="1400" dirty="0"/>
              </a:p>
            </p:txBody>
          </p:sp>
        </mc:Choice>
        <mc:Fallback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AA4FE7C9-6B28-4114-AAB2-4C537E15FB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96377" y="2094353"/>
                <a:ext cx="617413" cy="215444"/>
              </a:xfrm>
              <a:prstGeom prst="rect">
                <a:avLst/>
              </a:prstGeom>
              <a:blipFill>
                <a:blip r:embed="rId8"/>
                <a:stretch>
                  <a:fillRect l="-5941" r="-2970" b="-857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0" name="Oval 109">
            <a:extLst>
              <a:ext uri="{FF2B5EF4-FFF2-40B4-BE49-F238E27FC236}">
                <a16:creationId xmlns:a16="http://schemas.microsoft.com/office/drawing/2014/main" id="{49F7C6C9-D447-0E9F-5696-D81DB0BDD2C5}"/>
              </a:ext>
            </a:extLst>
          </p:cNvPr>
          <p:cNvSpPr/>
          <p:nvPr/>
        </p:nvSpPr>
        <p:spPr>
          <a:xfrm>
            <a:off x="7825090" y="2370130"/>
            <a:ext cx="53944" cy="62099"/>
          </a:xfrm>
          <a:prstGeom prst="ellipse">
            <a:avLst/>
          </a:prstGeom>
          <a:solidFill>
            <a:schemeClr val="accent6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4E75B58D-432D-9DDE-E4B7-1D6446389CF0}"/>
              </a:ext>
            </a:extLst>
          </p:cNvPr>
          <p:cNvSpPr/>
          <p:nvPr/>
        </p:nvSpPr>
        <p:spPr>
          <a:xfrm>
            <a:off x="7553945" y="2366190"/>
            <a:ext cx="58784" cy="66039"/>
          </a:xfrm>
          <a:prstGeom prst="ellipse">
            <a:avLst/>
          </a:prstGeom>
          <a:solidFill>
            <a:schemeClr val="accent6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598CCF9B-6B98-ABC4-867B-F093E215E22C}"/>
              </a:ext>
            </a:extLst>
          </p:cNvPr>
          <p:cNvSpPr/>
          <p:nvPr/>
        </p:nvSpPr>
        <p:spPr>
          <a:xfrm>
            <a:off x="8130927" y="1755613"/>
            <a:ext cx="45719" cy="48259"/>
          </a:xfrm>
          <a:prstGeom prst="ellipse">
            <a:avLst/>
          </a:prstGeom>
          <a:solidFill>
            <a:schemeClr val="accent6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32" name="Picture 2">
            <a:extLst>
              <a:ext uri="{FF2B5EF4-FFF2-40B4-BE49-F238E27FC236}">
                <a16:creationId xmlns:a16="http://schemas.microsoft.com/office/drawing/2014/main" id="{D905858F-3C33-968E-55FA-7EC51BEE0B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2200" y="66172"/>
            <a:ext cx="2084264" cy="7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8232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535D5F-A489-7675-0283-5E8E35586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11</a:t>
            </a:fld>
            <a:endParaRPr lang="de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2B0A9C-D27A-B0BC-96C1-3C8B711BA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92" y="2301142"/>
            <a:ext cx="4303644" cy="22557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D5C6F6-8E86-A797-5B6F-94EEAF815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3487" y="136525"/>
            <a:ext cx="7000358" cy="30153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1E1B83-5817-46E6-39D3-C97A495465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3487" y="3151843"/>
            <a:ext cx="7000358" cy="30153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322BF4B-AF27-048D-B78C-357ED2F98675}"/>
              </a:ext>
            </a:extLst>
          </p:cNvPr>
          <p:cNvSpPr txBox="1"/>
          <p:nvPr/>
        </p:nvSpPr>
        <p:spPr>
          <a:xfrm>
            <a:off x="3272150" y="6167161"/>
            <a:ext cx="5647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kern="0" dirty="0">
                <a:latin typeface="Arial" panose="020B0604020202020204" pitchFamily="34" charset="0"/>
              </a:rPr>
              <a:t>Radar data processing for detections from Scenario 4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01245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mo of DBSCAN&#10;">
            <a:extLst>
              <a:ext uri="{FF2B5EF4-FFF2-40B4-BE49-F238E27FC236}">
                <a16:creationId xmlns:a16="http://schemas.microsoft.com/office/drawing/2014/main" id="{D8A796F2-6AA6-4F7D-6B67-6B0AA845CB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159" y="1232720"/>
            <a:ext cx="4229100" cy="4038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2F90176-1D6C-B70C-5818-CF67F0179B57}"/>
              </a:ext>
            </a:extLst>
          </p:cNvPr>
          <p:cNvSpPr txBox="1"/>
          <p:nvPr/>
        </p:nvSpPr>
        <p:spPr>
          <a:xfrm>
            <a:off x="73742" y="6545350"/>
            <a:ext cx="12044516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050" dirty="0"/>
              <a:t>1.https://medium.com/analytics-vidhya/cluster-analysis-with-dbscan-density-based-spatial-clustering-of-applications-with-noise-6ade1ec23555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6B51C24-7806-F854-B534-856C2C5A3F37}"/>
                  </a:ext>
                </a:extLst>
              </p:cNvPr>
              <p:cNvSpPr txBox="1"/>
              <p:nvPr/>
            </p:nvSpPr>
            <p:spPr>
              <a:xfrm>
                <a:off x="8150942" y="5310589"/>
                <a:ext cx="271431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𝐷𝐵𝑆𝐶𝐴</m:t>
                    </m:r>
                    <m:sSup>
                      <m:sSup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𝑉𝑖𝑠𝑢𝑎𝑙𝑖𝑧𝑎𝑡𝑖𝑜𝑛</m:t>
                        </m:r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endParaRPr lang="de-DE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6B51C24-7806-F854-B534-856C2C5A3F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50942" y="5310589"/>
                <a:ext cx="2714317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8FAC8B6-BE7B-3C94-C7EA-4F8604A7DE07}"/>
              </a:ext>
            </a:extLst>
          </p:cNvPr>
          <p:cNvSpPr/>
          <p:nvPr/>
        </p:nvSpPr>
        <p:spPr>
          <a:xfrm>
            <a:off x="1725607" y="2010793"/>
            <a:ext cx="2666387" cy="2661649"/>
          </a:xfrm>
          <a:custGeom>
            <a:avLst/>
            <a:gdLst>
              <a:gd name="connsiteX0" fmla="*/ 0 w 3251200"/>
              <a:gd name="connsiteY0" fmla="*/ 1625600 h 3251200"/>
              <a:gd name="connsiteX1" fmla="*/ 1625600 w 3251200"/>
              <a:gd name="connsiteY1" fmla="*/ 0 h 3251200"/>
              <a:gd name="connsiteX2" fmla="*/ 3251200 w 3251200"/>
              <a:gd name="connsiteY2" fmla="*/ 1625600 h 3251200"/>
              <a:gd name="connsiteX3" fmla="*/ 1625600 w 3251200"/>
              <a:gd name="connsiteY3" fmla="*/ 3251200 h 3251200"/>
              <a:gd name="connsiteX4" fmla="*/ 0 w 3251200"/>
              <a:gd name="connsiteY4" fmla="*/ 1625600 h 325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51200" h="3251200">
                <a:moveTo>
                  <a:pt x="0" y="1625600"/>
                </a:moveTo>
                <a:cubicBezTo>
                  <a:pt x="0" y="727806"/>
                  <a:pt x="727806" y="0"/>
                  <a:pt x="1625600" y="0"/>
                </a:cubicBezTo>
                <a:cubicBezTo>
                  <a:pt x="2523394" y="0"/>
                  <a:pt x="3251200" y="727806"/>
                  <a:pt x="3251200" y="1625600"/>
                </a:cubicBezTo>
                <a:cubicBezTo>
                  <a:pt x="3251200" y="2523394"/>
                  <a:pt x="2523394" y="3251200"/>
                  <a:pt x="1625600" y="3251200"/>
                </a:cubicBezTo>
                <a:cubicBezTo>
                  <a:pt x="727806" y="3251200"/>
                  <a:pt x="0" y="2523394"/>
                  <a:pt x="0" y="1625600"/>
                </a:cubicBezTo>
                <a:close/>
              </a:path>
            </a:pathLst>
          </a:custGeom>
          <a:noFill/>
          <a:ln w="31750">
            <a:solidFill>
              <a:srgbClr val="7030A0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 spcFirstLastPara="0" vert="horz" wrap="square" lIns="433494" tIns="568960" rIns="433493" bIns="1219200" numCol="1" spcCol="1270" anchor="ctr" anchorCtr="0">
            <a:noAutofit/>
          </a:bodyPr>
          <a:lstStyle/>
          <a:p>
            <a:pPr marL="0" lvl="0" indent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de-DE" sz="6500" kern="120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0082D0A-2EE8-166A-F307-8A16034AFEF5}"/>
              </a:ext>
            </a:extLst>
          </p:cNvPr>
          <p:cNvSpPr/>
          <p:nvPr/>
        </p:nvSpPr>
        <p:spPr>
          <a:xfrm>
            <a:off x="3012240" y="3295498"/>
            <a:ext cx="100016" cy="101296"/>
          </a:xfrm>
          <a:prstGeom prst="ellipse">
            <a:avLst/>
          </a:prstGeom>
          <a:solidFill>
            <a:srgbClr val="00B050"/>
          </a:solidFill>
          <a:ln w="317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1FA3BBA-C2BA-BCA4-55A7-9A32CC9AA831}"/>
              </a:ext>
            </a:extLst>
          </p:cNvPr>
          <p:cNvSpPr/>
          <p:nvPr/>
        </p:nvSpPr>
        <p:spPr>
          <a:xfrm>
            <a:off x="2305658" y="3807570"/>
            <a:ext cx="100016" cy="10129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17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CA6801A-DC20-3EEB-153B-ACF40BD9745B}"/>
              </a:ext>
            </a:extLst>
          </p:cNvPr>
          <p:cNvSpPr/>
          <p:nvPr/>
        </p:nvSpPr>
        <p:spPr>
          <a:xfrm>
            <a:off x="3139531" y="2556043"/>
            <a:ext cx="100016" cy="10129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17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1C7969D-4072-8AB4-2641-648ED3D3DAD0}"/>
              </a:ext>
            </a:extLst>
          </p:cNvPr>
          <p:cNvSpPr/>
          <p:nvPr/>
        </p:nvSpPr>
        <p:spPr>
          <a:xfrm>
            <a:off x="2912224" y="3908866"/>
            <a:ext cx="100016" cy="10129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17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5250EDF-2646-8604-AF69-63B141E14DEB}"/>
              </a:ext>
            </a:extLst>
          </p:cNvPr>
          <p:cNvSpPr/>
          <p:nvPr/>
        </p:nvSpPr>
        <p:spPr>
          <a:xfrm>
            <a:off x="2255650" y="2858534"/>
            <a:ext cx="100016" cy="10129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17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0B0F70-E22B-A321-1F47-CEF7A4D738D1}"/>
              </a:ext>
            </a:extLst>
          </p:cNvPr>
          <p:cNvSpPr/>
          <p:nvPr/>
        </p:nvSpPr>
        <p:spPr>
          <a:xfrm>
            <a:off x="3770626" y="3706274"/>
            <a:ext cx="100016" cy="10129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17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2FE43E-717C-C3D5-D38C-B069BA80252A}"/>
              </a:ext>
            </a:extLst>
          </p:cNvPr>
          <p:cNvSpPr/>
          <p:nvPr/>
        </p:nvSpPr>
        <p:spPr>
          <a:xfrm>
            <a:off x="3510713" y="4209352"/>
            <a:ext cx="100016" cy="10129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17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206CB36-63CC-8F04-ABC3-88856A626087}"/>
              </a:ext>
            </a:extLst>
          </p:cNvPr>
          <p:cNvSpPr/>
          <p:nvPr/>
        </p:nvSpPr>
        <p:spPr>
          <a:xfrm>
            <a:off x="2495004" y="2371315"/>
            <a:ext cx="100016" cy="10129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17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E95C5F0-4A86-A5E3-EC76-8F8FBB292590}"/>
              </a:ext>
            </a:extLst>
          </p:cNvPr>
          <p:cNvSpPr/>
          <p:nvPr/>
        </p:nvSpPr>
        <p:spPr>
          <a:xfrm>
            <a:off x="2532240" y="3341617"/>
            <a:ext cx="100016" cy="10129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17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FABE89A-7B6D-E5A3-18D7-E9C39EE1F230}"/>
              </a:ext>
            </a:extLst>
          </p:cNvPr>
          <p:cNvSpPr/>
          <p:nvPr/>
        </p:nvSpPr>
        <p:spPr>
          <a:xfrm>
            <a:off x="3770626" y="2881142"/>
            <a:ext cx="100016" cy="10129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17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9B23333-0D09-D6D5-DCAD-3AE5AE0CAC3F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3112256" y="3341618"/>
            <a:ext cx="1279738" cy="45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7677D39-ACE6-D13E-ACCD-61254784D2B9}"/>
              </a:ext>
            </a:extLst>
          </p:cNvPr>
          <p:cNvSpPr txBox="1"/>
          <p:nvPr/>
        </p:nvSpPr>
        <p:spPr>
          <a:xfrm>
            <a:off x="3483253" y="3004601"/>
            <a:ext cx="616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Eps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4EF2C41-72F6-4422-AA78-E9A81CE757FA}"/>
              </a:ext>
            </a:extLst>
          </p:cNvPr>
          <p:cNvSpPr txBox="1"/>
          <p:nvPr/>
        </p:nvSpPr>
        <p:spPr>
          <a:xfrm>
            <a:off x="1307693" y="1910292"/>
            <a:ext cx="1138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minPts=4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012530C7-EBE2-EBFE-8A3A-7E8B15771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>
                <a:solidFill>
                  <a:srgbClr val="0070C0"/>
                </a:solidFill>
              </a:rPr>
              <a:t>DBSCAN Clustering</a:t>
            </a:r>
            <a:br>
              <a:rPr lang="de-DE" dirty="0"/>
            </a:br>
            <a:endParaRPr lang="de-DE" dirty="0"/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3611A56-EE3B-268D-BE66-540729719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12</a:t>
            </a:fld>
            <a:endParaRPr lang="de-DE"/>
          </a:p>
        </p:txBody>
      </p:sp>
      <p:pic>
        <p:nvPicPr>
          <p:cNvPr id="25" name="Picture 2">
            <a:extLst>
              <a:ext uri="{FF2B5EF4-FFF2-40B4-BE49-F238E27FC236}">
                <a16:creationId xmlns:a16="http://schemas.microsoft.com/office/drawing/2014/main" id="{D1FCFC25-B174-1489-8A6C-EE08DB1711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3450" y="391659"/>
            <a:ext cx="2084264" cy="7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2612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D5340-CD6A-61D9-05E4-CA4AA34D8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631" y="245608"/>
            <a:ext cx="6851592" cy="866678"/>
          </a:xfrm>
        </p:spPr>
        <p:txBody>
          <a:bodyPr/>
          <a:lstStyle/>
          <a:p>
            <a:r>
              <a:rPr lang="de-DE" dirty="0">
                <a:solidFill>
                  <a:srgbClr val="0070C0"/>
                </a:solidFill>
              </a:rPr>
              <a:t>Applying DBSCAN Clustering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28E1D-3169-2A80-9F30-07DF69E7C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13</a:t>
            </a:fld>
            <a:endParaRPr lang="de-DE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9BC9FBB3-E371-E3DE-C50D-EA0A4A45B5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3450" y="391659"/>
            <a:ext cx="2084264" cy="7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Oval 27">
            <a:extLst>
              <a:ext uri="{FF2B5EF4-FFF2-40B4-BE49-F238E27FC236}">
                <a16:creationId xmlns:a16="http://schemas.microsoft.com/office/drawing/2014/main" id="{EE4EC64F-2731-1AA9-3256-E8C8CA7BD24F}"/>
              </a:ext>
            </a:extLst>
          </p:cNvPr>
          <p:cNvSpPr/>
          <p:nvPr/>
        </p:nvSpPr>
        <p:spPr>
          <a:xfrm>
            <a:off x="3683118" y="1250425"/>
            <a:ext cx="216309" cy="206478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1B4430D-CA70-8ECE-04C3-3754881125B0}"/>
              </a:ext>
            </a:extLst>
          </p:cNvPr>
          <p:cNvSpPr/>
          <p:nvPr/>
        </p:nvSpPr>
        <p:spPr>
          <a:xfrm>
            <a:off x="1996886" y="1605188"/>
            <a:ext cx="3588774" cy="530609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Import DBSCAN from Scikit-learn Library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9AF8B2A-F080-1476-C17D-894E7EF0AE91}"/>
              </a:ext>
            </a:extLst>
          </p:cNvPr>
          <p:cNvSpPr/>
          <p:nvPr/>
        </p:nvSpPr>
        <p:spPr>
          <a:xfrm>
            <a:off x="1965112" y="2318266"/>
            <a:ext cx="3657600" cy="34528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Import Matplotlib Library</a:t>
            </a:r>
          </a:p>
        </p:txBody>
      </p:sp>
      <p:sp>
        <p:nvSpPr>
          <p:cNvPr id="32" name="Diamond 31">
            <a:extLst>
              <a:ext uri="{FF2B5EF4-FFF2-40B4-BE49-F238E27FC236}">
                <a16:creationId xmlns:a16="http://schemas.microsoft.com/office/drawing/2014/main" id="{9827B9FA-E870-4E0E-8D9C-AC9D1978DB75}"/>
              </a:ext>
            </a:extLst>
          </p:cNvPr>
          <p:cNvSpPr/>
          <p:nvPr/>
        </p:nvSpPr>
        <p:spPr>
          <a:xfrm>
            <a:off x="1926560" y="2847611"/>
            <a:ext cx="3734704" cy="689234"/>
          </a:xfrm>
          <a:prstGeom prst="diamond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All frames checked?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17E0D58-DFE1-8A0A-BBAD-7E75DB8B600B}"/>
              </a:ext>
            </a:extLst>
          </p:cNvPr>
          <p:cNvSpPr/>
          <p:nvPr/>
        </p:nvSpPr>
        <p:spPr>
          <a:xfrm>
            <a:off x="1926560" y="3703874"/>
            <a:ext cx="3734704" cy="56043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Store x, y, and z coordinates in a 2D array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FB7BD309-4F8B-14AE-2C74-FD6F4639C3B2}"/>
              </a:ext>
            </a:extLst>
          </p:cNvPr>
          <p:cNvSpPr/>
          <p:nvPr/>
        </p:nvSpPr>
        <p:spPr>
          <a:xfrm>
            <a:off x="3683119" y="6149872"/>
            <a:ext cx="216309" cy="206478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FEEDC69-B43A-4FB8-B61A-09A6F5A876E2}"/>
              </a:ext>
            </a:extLst>
          </p:cNvPr>
          <p:cNvCxnSpPr>
            <a:cxnSpLocks/>
            <a:stCxn id="28" idx="4"/>
          </p:cNvCxnSpPr>
          <p:nvPr/>
        </p:nvCxnSpPr>
        <p:spPr>
          <a:xfrm>
            <a:off x="3791273" y="1456903"/>
            <a:ext cx="5274" cy="1448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45A6D4B-17DF-33B9-170C-6DF6BF9D265E}"/>
              </a:ext>
            </a:extLst>
          </p:cNvPr>
          <p:cNvCxnSpPr>
            <a:cxnSpLocks/>
            <a:stCxn id="30" idx="2"/>
            <a:endCxn id="31" idx="0"/>
          </p:cNvCxnSpPr>
          <p:nvPr/>
        </p:nvCxnSpPr>
        <p:spPr>
          <a:xfrm>
            <a:off x="3791273" y="2135797"/>
            <a:ext cx="2639" cy="1824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08B9632-98C2-401A-870D-D8049C6E708C}"/>
              </a:ext>
            </a:extLst>
          </p:cNvPr>
          <p:cNvCxnSpPr>
            <a:cxnSpLocks/>
            <a:stCxn id="31" idx="2"/>
            <a:endCxn id="32" idx="0"/>
          </p:cNvCxnSpPr>
          <p:nvPr/>
        </p:nvCxnSpPr>
        <p:spPr>
          <a:xfrm>
            <a:off x="3793912" y="2663555"/>
            <a:ext cx="0" cy="1840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B17486B-586B-6C0D-BC9B-4E3B2AD6EE53}"/>
              </a:ext>
            </a:extLst>
          </p:cNvPr>
          <p:cNvCxnSpPr>
            <a:cxnSpLocks/>
            <a:stCxn id="32" idx="2"/>
            <a:endCxn id="33" idx="0"/>
          </p:cNvCxnSpPr>
          <p:nvPr/>
        </p:nvCxnSpPr>
        <p:spPr>
          <a:xfrm>
            <a:off x="3793912" y="3536845"/>
            <a:ext cx="0" cy="1670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15C50AF-05B3-C6E7-854D-3189C2D15317}"/>
              </a:ext>
            </a:extLst>
          </p:cNvPr>
          <p:cNvCxnSpPr>
            <a:cxnSpLocks/>
            <a:stCxn id="33" idx="2"/>
          </p:cNvCxnSpPr>
          <p:nvPr/>
        </p:nvCxnSpPr>
        <p:spPr>
          <a:xfrm>
            <a:off x="3793912" y="4264312"/>
            <a:ext cx="427" cy="2163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E3A79E13-2626-2B43-52CB-5E57863472B7}"/>
              </a:ext>
            </a:extLst>
          </p:cNvPr>
          <p:cNvCxnSpPr>
            <a:cxnSpLocks/>
            <a:stCxn id="32" idx="3"/>
          </p:cNvCxnSpPr>
          <p:nvPr/>
        </p:nvCxnSpPr>
        <p:spPr>
          <a:xfrm flipH="1">
            <a:off x="3899428" y="3192228"/>
            <a:ext cx="1761836" cy="2837426"/>
          </a:xfrm>
          <a:prstGeom prst="bentConnector4">
            <a:avLst>
              <a:gd name="adj1" fmla="val -12975"/>
              <a:gd name="adj2" fmla="val 100081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D098129C-4BC1-12D6-B5B9-36A1FE451E65}"/>
              </a:ext>
            </a:extLst>
          </p:cNvPr>
          <p:cNvSpPr txBox="1"/>
          <p:nvPr/>
        </p:nvSpPr>
        <p:spPr>
          <a:xfrm>
            <a:off x="3899428" y="3452259"/>
            <a:ext cx="4424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No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509EDFF-C1B5-E202-DD5F-F29329C03ADB}"/>
              </a:ext>
            </a:extLst>
          </p:cNvPr>
          <p:cNvSpPr txBox="1"/>
          <p:nvPr/>
        </p:nvSpPr>
        <p:spPr>
          <a:xfrm>
            <a:off x="5363805" y="2792618"/>
            <a:ext cx="594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Loop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C801EA5-82CE-421A-DF4C-53C93922410A}"/>
              </a:ext>
            </a:extLst>
          </p:cNvPr>
          <p:cNvSpPr/>
          <p:nvPr/>
        </p:nvSpPr>
        <p:spPr>
          <a:xfrm>
            <a:off x="1926560" y="4493834"/>
            <a:ext cx="3734704" cy="56043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Apply DBSCAN and access Cluster results. 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A365B65-2CFA-367D-A880-9C1957A706E4}"/>
              </a:ext>
            </a:extLst>
          </p:cNvPr>
          <p:cNvSpPr/>
          <p:nvPr/>
        </p:nvSpPr>
        <p:spPr>
          <a:xfrm>
            <a:off x="1926560" y="5348999"/>
            <a:ext cx="3734704" cy="56043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Visualize data via Matlplotlib Library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33C6AC6-0D67-127D-741E-2AC8913F88CB}"/>
              </a:ext>
            </a:extLst>
          </p:cNvPr>
          <p:cNvCxnSpPr>
            <a:cxnSpLocks/>
            <a:stCxn id="44" idx="2"/>
            <a:endCxn id="45" idx="0"/>
          </p:cNvCxnSpPr>
          <p:nvPr/>
        </p:nvCxnSpPr>
        <p:spPr>
          <a:xfrm>
            <a:off x="3793912" y="5054272"/>
            <a:ext cx="0" cy="2947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6359F06-0A55-B6DB-756F-6650DBD85820}"/>
              </a:ext>
            </a:extLst>
          </p:cNvPr>
          <p:cNvCxnSpPr>
            <a:cxnSpLocks/>
            <a:stCxn id="45" idx="2"/>
            <a:endCxn id="34" idx="0"/>
          </p:cNvCxnSpPr>
          <p:nvPr/>
        </p:nvCxnSpPr>
        <p:spPr>
          <a:xfrm flipH="1">
            <a:off x="3791274" y="5909437"/>
            <a:ext cx="2638" cy="2404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2A1E4FDE-6EE3-4527-DD11-5A8D9C8A6C56}"/>
              </a:ext>
            </a:extLst>
          </p:cNvPr>
          <p:cNvSpPr txBox="1"/>
          <p:nvPr/>
        </p:nvSpPr>
        <p:spPr>
          <a:xfrm>
            <a:off x="5465417" y="3189941"/>
            <a:ext cx="483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Yes</a:t>
            </a:r>
          </a:p>
        </p:txBody>
      </p: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111D21C8-4CBD-1F15-C84B-7E0C2176C1E0}"/>
              </a:ext>
            </a:extLst>
          </p:cNvPr>
          <p:cNvCxnSpPr>
            <a:cxnSpLocks/>
            <a:stCxn id="45" idx="1"/>
          </p:cNvCxnSpPr>
          <p:nvPr/>
        </p:nvCxnSpPr>
        <p:spPr>
          <a:xfrm rot="10800000" flipH="1">
            <a:off x="1926559" y="2755584"/>
            <a:ext cx="1756559" cy="2873635"/>
          </a:xfrm>
          <a:prstGeom prst="bentConnector4">
            <a:avLst>
              <a:gd name="adj1" fmla="val -13014"/>
              <a:gd name="adj2" fmla="val 99698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E5E7798B-4A30-2053-D55C-BF1ECACCBE98}"/>
              </a:ext>
            </a:extLst>
          </p:cNvPr>
          <p:cNvCxnSpPr>
            <a:cxnSpLocks/>
          </p:cNvCxnSpPr>
          <p:nvPr/>
        </p:nvCxnSpPr>
        <p:spPr>
          <a:xfrm>
            <a:off x="5661264" y="4793284"/>
            <a:ext cx="264380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FF2F644-D29D-0D6A-C432-90785AB1033A}"/>
              </a:ext>
            </a:extLst>
          </p:cNvPr>
          <p:cNvSpPr txBox="1"/>
          <p:nvPr/>
        </p:nvSpPr>
        <p:spPr>
          <a:xfrm>
            <a:off x="8305074" y="4589387"/>
            <a:ext cx="2488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/>
              <a:t>Eps = </a:t>
            </a:r>
            <a:r>
              <a:rPr lang="de-DE" dirty="0"/>
              <a:t>2  and  MinPts =2</a:t>
            </a:r>
            <a:endParaRPr lang="de-DE" i="1" dirty="0"/>
          </a:p>
        </p:txBody>
      </p:sp>
    </p:spTree>
    <p:extLst>
      <p:ext uri="{BB962C8B-B14F-4D97-AF65-F5344CB8AC3E}">
        <p14:creationId xmlns:p14="http://schemas.microsoft.com/office/powerpoint/2010/main" val="31240564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1F968-A605-B4B8-84EB-0751AC499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0070C0"/>
                </a:solidFill>
              </a:rPr>
              <a:t>Results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F884C5-D5D8-61AC-C51A-244BF6238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14</a:t>
            </a:fld>
            <a:endParaRPr lang="de-DE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10AC770C-3CA5-4852-0953-75DD950236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3450" y="391659"/>
            <a:ext cx="2084264" cy="7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F287BBA-B24C-0819-EFC6-B58A9C0DD0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287" y="2295939"/>
            <a:ext cx="4247322" cy="24649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924C70-F17B-E480-FD93-AEDE92F359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2121" y="1567314"/>
            <a:ext cx="7304592" cy="37233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09F105-EAD0-55CD-020D-60684920ABC4}"/>
              </a:ext>
            </a:extLst>
          </p:cNvPr>
          <p:cNvSpPr txBox="1"/>
          <p:nvPr/>
        </p:nvSpPr>
        <p:spPr>
          <a:xfrm>
            <a:off x="1391478" y="5635486"/>
            <a:ext cx="98411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0" dirty="0">
                <a:solidFill>
                  <a:srgbClr val="0E284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Shows the clusters Identified by applying DBSCAN on the point cloud generated by Scenario 1</a:t>
            </a:r>
            <a:endParaRPr lang="de-DE" sz="1800" i="1" dirty="0">
              <a:solidFill>
                <a:srgbClr val="0E284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9379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6CAAC0-A92C-6A83-40AF-95F23B962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15</a:t>
            </a:fld>
            <a:endParaRPr lang="de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667C91-B5D3-DEFE-9BEF-AB7E6EE245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56" y="2216709"/>
            <a:ext cx="4253821" cy="25242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B46CBC-AB27-7AC9-CD9C-C3BA62065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2242" y="1434634"/>
            <a:ext cx="7335079" cy="38529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C0B9B1-E7D2-55CE-E5AC-6F232BBEBB0D}"/>
              </a:ext>
            </a:extLst>
          </p:cNvPr>
          <p:cNvSpPr txBox="1"/>
          <p:nvPr/>
        </p:nvSpPr>
        <p:spPr>
          <a:xfrm>
            <a:off x="1175422" y="5498818"/>
            <a:ext cx="9841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kern="0" dirty="0">
                <a:effectLst/>
                <a:latin typeface="Arial" panose="020B0604020202020204" pitchFamily="34" charset="0"/>
                <a:ea typeface="Aptos" panose="020B0004020202020204" pitchFamily="34" charset="0"/>
              </a:rPr>
              <a:t>Shows the clusters Identified by applying DBSCAN on the point cloud generated by Scenario 2</a:t>
            </a:r>
            <a:endParaRPr lang="de-DE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778BA78A-FDCC-1AFF-B410-AD09BE223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89" y="371674"/>
            <a:ext cx="2084264" cy="7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32659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0A48E5-4354-6F9F-E984-64E2CDAD4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16</a:t>
            </a:fld>
            <a:endParaRPr lang="de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D8D3A1-A7B7-0D72-6B49-C5D008E8A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710" y="2166730"/>
            <a:ext cx="4399279" cy="25742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3260DA-3285-E78E-079F-604A3F53A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1716316"/>
            <a:ext cx="7180690" cy="34253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7B5ADB-23EA-8005-347B-4ED71E787F00}"/>
              </a:ext>
            </a:extLst>
          </p:cNvPr>
          <p:cNvSpPr txBox="1"/>
          <p:nvPr/>
        </p:nvSpPr>
        <p:spPr>
          <a:xfrm>
            <a:off x="1175422" y="5425850"/>
            <a:ext cx="98411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0" dirty="0">
                <a:solidFill>
                  <a:srgbClr val="0E284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Shows the clusters Identified by applying DBSCAN on the point cloud generated by Scenario 3</a:t>
            </a:r>
            <a:endParaRPr lang="de-DE" sz="1800" i="1" dirty="0">
              <a:solidFill>
                <a:srgbClr val="0E284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de-DE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8165102-695B-CE14-A67A-7FE25DA373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3450" y="391659"/>
            <a:ext cx="2084264" cy="7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54029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B65849-0F16-18F8-6737-A0F92785D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17</a:t>
            </a:fld>
            <a:endParaRPr lang="de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87C050-CEE2-2231-AB90-DD3BC0126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711" y="2345635"/>
            <a:ext cx="4399279" cy="24052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37A8C60-EAC5-6134-2B46-5B6BE9B85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9442" y="1742547"/>
            <a:ext cx="6858001" cy="35122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19688FC-7A4B-B80F-A8E2-671009BDC3C9}"/>
              </a:ext>
            </a:extLst>
          </p:cNvPr>
          <p:cNvSpPr txBox="1"/>
          <p:nvPr/>
        </p:nvSpPr>
        <p:spPr>
          <a:xfrm>
            <a:off x="1175422" y="5585791"/>
            <a:ext cx="98411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0" dirty="0">
                <a:solidFill>
                  <a:srgbClr val="0E284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Shows the clusters Identified by applying DBSCAN on the point cloud generated by Scenario 4</a:t>
            </a:r>
            <a:endParaRPr lang="de-DE" sz="1800" i="1" dirty="0">
              <a:solidFill>
                <a:srgbClr val="0E284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de-DE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ED74EF44-2753-FDD5-0D04-B19412958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3450" y="391659"/>
            <a:ext cx="2084264" cy="7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83567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6EB95F-388E-D63D-A849-37361A5D2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18</a:t>
            </a:fld>
            <a:endParaRPr lang="de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6942E3-D57F-2CD1-B840-51395CCAD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59" y="2126974"/>
            <a:ext cx="4361606" cy="26040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82D7DE-66B3-D165-398B-F2F9612BA9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0720" y="1645000"/>
            <a:ext cx="7136297" cy="356799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047AC02-0AF2-316A-1007-18FE23C41723}"/>
              </a:ext>
            </a:extLst>
          </p:cNvPr>
          <p:cNvSpPr txBox="1"/>
          <p:nvPr/>
        </p:nvSpPr>
        <p:spPr>
          <a:xfrm>
            <a:off x="1175422" y="5585790"/>
            <a:ext cx="98411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0" dirty="0">
                <a:solidFill>
                  <a:srgbClr val="0E284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Shows the clusters Identified by applying DBSCAN on the point cloud generated by Scenario 5</a:t>
            </a:r>
            <a:endParaRPr lang="de-DE" sz="1800" i="1" dirty="0">
              <a:solidFill>
                <a:srgbClr val="0E284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de-DE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63604BC8-B262-7ECF-8A2C-E6E7F54616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3450" y="391659"/>
            <a:ext cx="2084264" cy="7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70837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3B588-625D-3B9C-C253-0DC5EA86D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0070C0"/>
                </a:solidFill>
              </a:rPr>
              <a:t>Problems Encountered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E01A2-6A96-5C7C-33FD-5826CF58C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73626"/>
            <a:ext cx="10515600" cy="2961862"/>
          </a:xfrm>
        </p:spPr>
        <p:txBody>
          <a:bodyPr/>
          <a:lstStyle/>
          <a:p>
            <a:r>
              <a:rPr lang="en-US" dirty="0"/>
              <a:t>Hardware availability </a:t>
            </a:r>
          </a:p>
          <a:p>
            <a:endParaRPr lang="en-US" dirty="0"/>
          </a:p>
          <a:p>
            <a:r>
              <a:rPr lang="en-US" dirty="0"/>
              <a:t>Version Mismatch on Windows PC </a:t>
            </a:r>
          </a:p>
          <a:p>
            <a:endParaRPr lang="en-US" dirty="0"/>
          </a:p>
          <a:p>
            <a:r>
              <a:rPr lang="en-US" dirty="0"/>
              <a:t>Carla Rendering </a:t>
            </a:r>
            <a:endParaRPr lang="de-DE" dirty="0"/>
          </a:p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5B3438-A015-2BF4-8151-3C731E52E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19</a:t>
            </a:fld>
            <a:endParaRPr lang="de-DE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F47BA64E-0FEC-66A9-C53C-D3EF904FB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3450" y="391659"/>
            <a:ext cx="2084264" cy="7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5246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D3593-6BC2-42F7-A3F5-84C7FCB53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81113"/>
          </a:xfrm>
        </p:spPr>
        <p:txBody>
          <a:bodyPr/>
          <a:lstStyle/>
          <a:p>
            <a:r>
              <a:rPr lang="de-DE" dirty="0">
                <a:solidFill>
                  <a:srgbClr val="0070C0"/>
                </a:solidFill>
              </a:rPr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4C08B4-06BA-1374-D264-AD904F56A1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Motivation and Objectives</a:t>
            </a:r>
          </a:p>
          <a:p>
            <a:r>
              <a:rPr lang="de-DE" dirty="0"/>
              <a:t>CARLA Simulator</a:t>
            </a:r>
          </a:p>
          <a:p>
            <a:r>
              <a:rPr lang="de-DE" dirty="0"/>
              <a:t>CARLA Pipeline</a:t>
            </a:r>
          </a:p>
          <a:p>
            <a:r>
              <a:rPr lang="de-DE" dirty="0"/>
              <a:t>Radar Sensor Model Modification</a:t>
            </a:r>
          </a:p>
          <a:p>
            <a:r>
              <a:rPr lang="de-DE" dirty="0"/>
              <a:t>Radar data processing</a:t>
            </a:r>
          </a:p>
          <a:p>
            <a:r>
              <a:rPr lang="de-DE" dirty="0"/>
              <a:t>DBSCAN Clustering</a:t>
            </a:r>
          </a:p>
          <a:p>
            <a:r>
              <a:rPr lang="de-DE" dirty="0"/>
              <a:t>Results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A94B3B-CDC2-6EEC-4BAB-C2553B5D8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2</a:t>
            </a:fld>
            <a:endParaRPr lang="de-DE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0312301-7F4B-4E78-D378-10F09A7C2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3450" y="391659"/>
            <a:ext cx="2084264" cy="7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55183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55520-501B-25E7-BB01-57A681585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0070C0"/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F4F70-E198-0DB2-453C-7DBBDCCF3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Nicolas Scheiner, Florian Kraus, Nils Appenrodt, Jürgen Dickmann &amp; Bernhard Sick , „Object detection for automotive radar point clouds – a comparison,“ SpringerOpen, 2021. </a:t>
            </a:r>
          </a:p>
          <a:p>
            <a:r>
              <a:rPr lang="de-DE" dirty="0"/>
              <a:t>Nicolas Scheiner, Ole Schumann, Florian Kraus, Nils Appenrodt, Jürgen Dickmann, Bernhard Sick, „Off-the-shelf sensor vs. experimental radar - How much resolution is necessary in automotive radar </a:t>
            </a:r>
          </a:p>
          <a:p>
            <a:r>
              <a:rPr lang="en-US" dirty="0"/>
              <a:t>] A. Sharma, „How to Master the Popular DBSCAN Clustering Algorithm for Machine Learning</a:t>
            </a:r>
            <a:r>
              <a:rPr lang="de-DE" dirty="0"/>
              <a:t>classification?,“ IEEE, 2020.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0DF3AF-56AB-0956-C021-077A83370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95871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0E90E-3AE7-D640-C0A5-26CEC4AE7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0674" y="3045448"/>
            <a:ext cx="3710651" cy="76710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4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Thank You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32422-73DF-B8F4-8129-2F4271A68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21</a:t>
            </a:fld>
            <a:endParaRPr lang="de-DE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C23A21E-C29B-80FC-C73A-1AA087600B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3450" y="391659"/>
            <a:ext cx="2084264" cy="7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6291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8937792-016C-65AD-FA5D-D94ADD93DAD8}"/>
              </a:ext>
            </a:extLst>
          </p:cNvPr>
          <p:cNvSpPr/>
          <p:nvPr/>
        </p:nvSpPr>
        <p:spPr>
          <a:xfrm>
            <a:off x="6868549" y="4420996"/>
            <a:ext cx="4323522" cy="175432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97CEC70E-34E9-D454-E6E6-008276B94BA8}"/>
              </a:ext>
            </a:extLst>
          </p:cNvPr>
          <p:cNvSpPr/>
          <p:nvPr/>
        </p:nvSpPr>
        <p:spPr>
          <a:xfrm>
            <a:off x="834888" y="4438558"/>
            <a:ext cx="4956313" cy="1719201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905826-FAD8-C9C3-9A1E-CF8FD30A6618}"/>
              </a:ext>
            </a:extLst>
          </p:cNvPr>
          <p:cNvSpPr/>
          <p:nvPr/>
        </p:nvSpPr>
        <p:spPr>
          <a:xfrm>
            <a:off x="2225432" y="2176068"/>
            <a:ext cx="1986116" cy="89117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Labeled Radar data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5F93D9-D985-3C99-9C0F-3FAB3554080A}"/>
              </a:ext>
            </a:extLst>
          </p:cNvPr>
          <p:cNvSpPr/>
          <p:nvPr/>
        </p:nvSpPr>
        <p:spPr>
          <a:xfrm>
            <a:off x="7254339" y="2117074"/>
            <a:ext cx="2376678" cy="100916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Processing Radar data and Applying DBSCAN for ML and other Algorithms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3C7FE1F-5569-8B49-ECA7-5CFA9FE032FC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4211548" y="2621656"/>
            <a:ext cx="3042791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cxnSp>
      <p:pic>
        <p:nvPicPr>
          <p:cNvPr id="1026" name="Picture 2" descr="Automated data labeling holds the key to AI implementation">
            <a:extLst>
              <a:ext uri="{FF2B5EF4-FFF2-40B4-BE49-F238E27FC236}">
                <a16:creationId xmlns:a16="http://schemas.microsoft.com/office/drawing/2014/main" id="{712617DD-BDDB-D3CF-DC87-DD71FB3211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462" t="43167" r="1787" b="29039"/>
          <a:stretch/>
        </p:blipFill>
        <p:spPr bwMode="auto">
          <a:xfrm>
            <a:off x="964861" y="1093620"/>
            <a:ext cx="801139" cy="1109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67602422-D198-06EC-2801-0FBF1B0E35B3}"/>
              </a:ext>
            </a:extLst>
          </p:cNvPr>
          <p:cNvSpPr/>
          <p:nvPr/>
        </p:nvSpPr>
        <p:spPr>
          <a:xfrm>
            <a:off x="505428" y="774372"/>
            <a:ext cx="11181144" cy="277792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073263E-D297-7002-B345-AFE090459839}"/>
              </a:ext>
            </a:extLst>
          </p:cNvPr>
          <p:cNvSpPr txBox="1"/>
          <p:nvPr/>
        </p:nvSpPr>
        <p:spPr>
          <a:xfrm>
            <a:off x="4806874" y="710508"/>
            <a:ext cx="2447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>
                <a:solidFill>
                  <a:srgbClr val="0070C0"/>
                </a:solidFill>
              </a:rPr>
              <a:t>MOTIVATION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00B746C-BF52-8B18-02E6-341D5DE8030E}"/>
              </a:ext>
            </a:extLst>
          </p:cNvPr>
          <p:cNvSpPr/>
          <p:nvPr/>
        </p:nvSpPr>
        <p:spPr>
          <a:xfrm>
            <a:off x="505428" y="3857305"/>
            <a:ext cx="11181144" cy="2588661"/>
          </a:xfrm>
          <a:prstGeom prst="rect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378F44C-3E80-93A0-E5DA-CB1F36DA7121}"/>
              </a:ext>
            </a:extLst>
          </p:cNvPr>
          <p:cNvSpPr txBox="1"/>
          <p:nvPr/>
        </p:nvSpPr>
        <p:spPr>
          <a:xfrm>
            <a:off x="4909842" y="3892251"/>
            <a:ext cx="2372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>
                <a:solidFill>
                  <a:srgbClr val="0070C0"/>
                </a:solidFill>
              </a:rPr>
              <a:t>OBJECTIVES</a:t>
            </a:r>
          </a:p>
        </p:txBody>
      </p:sp>
      <p:sp>
        <p:nvSpPr>
          <p:cNvPr id="39" name="Slide Number Placeholder 38">
            <a:extLst>
              <a:ext uri="{FF2B5EF4-FFF2-40B4-BE49-F238E27FC236}">
                <a16:creationId xmlns:a16="http://schemas.microsoft.com/office/drawing/2014/main" id="{E7704080-9543-D9B3-1936-DBA307B70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3</a:t>
            </a:fld>
            <a:endParaRPr lang="de-DE"/>
          </a:p>
        </p:txBody>
      </p:sp>
      <p:pic>
        <p:nvPicPr>
          <p:cNvPr id="40" name="Picture 2">
            <a:extLst>
              <a:ext uri="{FF2B5EF4-FFF2-40B4-BE49-F238E27FC236}">
                <a16:creationId xmlns:a16="http://schemas.microsoft.com/office/drawing/2014/main" id="{60F447EF-E526-9A33-E05F-BCF88FFED4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2200" y="43580"/>
            <a:ext cx="2084264" cy="736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5C136A94-DD52-5526-F112-93F72C253A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3069" y="937341"/>
            <a:ext cx="1967948" cy="101676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B018461B-54B5-177F-1870-B2ABC2D6A4F7}"/>
              </a:ext>
            </a:extLst>
          </p:cNvPr>
          <p:cNvSpPr txBox="1"/>
          <p:nvPr/>
        </p:nvSpPr>
        <p:spPr>
          <a:xfrm>
            <a:off x="791819" y="4563748"/>
            <a:ext cx="49496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Understanding the process of sensor creation and the Carla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Performing an analysis of radar and lidar code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Adding a feature to the radar code that returns labeled radar data.</a:t>
            </a:r>
            <a:endParaRPr lang="de-DE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185BD38-0C29-A13D-0A88-D6C5122F31F4}"/>
              </a:ext>
            </a:extLst>
          </p:cNvPr>
          <p:cNvSpPr txBox="1"/>
          <p:nvPr/>
        </p:nvSpPr>
        <p:spPr>
          <a:xfrm>
            <a:off x="6967940" y="4466152"/>
            <a:ext cx="41247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Creating scenarios and collecting simulated Radar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Filtering stationary and moving 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Performing clustering of the data using DBSCAN </a:t>
            </a:r>
            <a:endParaRPr lang="de-DE" dirty="0"/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2AB497E-63C3-FE86-3327-E94EEBA489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2595" y="1648317"/>
            <a:ext cx="1632398" cy="1526037"/>
          </a:xfrm>
          <a:prstGeom prst="rect">
            <a:avLst/>
          </a:prstGeom>
        </p:spPr>
      </p:pic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EC66C33-D0F9-3177-2843-6B88B3FFD5B5}"/>
              </a:ext>
            </a:extLst>
          </p:cNvPr>
          <p:cNvCxnSpPr>
            <a:cxnSpLocks/>
            <a:stCxn id="48" idx="3"/>
            <a:endCxn id="49" idx="1"/>
          </p:cNvCxnSpPr>
          <p:nvPr/>
        </p:nvCxnSpPr>
        <p:spPr>
          <a:xfrm>
            <a:off x="5791201" y="5298159"/>
            <a:ext cx="10773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9090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8880D50-310C-53BA-0C71-52D5E818C277}"/>
              </a:ext>
            </a:extLst>
          </p:cNvPr>
          <p:cNvSpPr txBox="1"/>
          <p:nvPr/>
        </p:nvSpPr>
        <p:spPr>
          <a:xfrm>
            <a:off x="544286" y="391659"/>
            <a:ext cx="44088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solidFill>
                  <a:srgbClr val="0070C0"/>
                </a:solidFill>
              </a:rPr>
              <a:t>Carla Simulator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37CE37-0946-40DE-22C9-EF530B2D4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775" y="1190894"/>
            <a:ext cx="4187309" cy="22879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515B65-51C8-04E8-764E-1773214B0F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6545" y="1249264"/>
            <a:ext cx="4442673" cy="222961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CC79E54-367F-DF01-9AE8-301D34985FD5}"/>
              </a:ext>
            </a:extLst>
          </p:cNvPr>
          <p:cNvSpPr txBox="1"/>
          <p:nvPr/>
        </p:nvSpPr>
        <p:spPr>
          <a:xfrm>
            <a:off x="331808" y="6273224"/>
            <a:ext cx="11528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hlinkClick r:id="rId4"/>
              </a:rPr>
              <a:t>1.  https://www.luffca.com/2018/07/carla-imitation-learning/</a:t>
            </a:r>
            <a:endParaRPr lang="de-DE" sz="1200" dirty="0"/>
          </a:p>
          <a:p>
            <a:r>
              <a:rPr lang="de-DE" sz="1200" dirty="0"/>
              <a:t>2. </a:t>
            </a:r>
            <a:r>
              <a:rPr lang="en-US" sz="120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CARLA+: An Evolution of the CARLA Simulator for Complex Environment Using a Probabilistic Graphical Model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2590828-4ABA-B931-C7BA-AD8C3A92A2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3347" y="3625691"/>
            <a:ext cx="4815068" cy="2404720"/>
          </a:xfrm>
          <a:prstGeom prst="rect">
            <a:avLst/>
          </a:prstGeom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2849887-26FC-99EC-2B0C-B406F1949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4</a:t>
            </a:fld>
            <a:endParaRPr lang="de-DE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543D89D7-276F-DEDC-D96A-18B5089F82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3450" y="391659"/>
            <a:ext cx="2084264" cy="7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1623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AA025A-EB02-83C6-0337-BFA88F3A1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111" y="1342663"/>
            <a:ext cx="10891777" cy="177163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8D6A9173-A19F-3A4B-4B3D-7EE60639F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35684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0070C0"/>
                </a:solidFill>
              </a:rPr>
              <a:t>Carla Pipeline</a:t>
            </a:r>
            <a:endParaRPr lang="de-D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E92C722-BDF8-B954-6023-5F9A1B7663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350" y="3429000"/>
            <a:ext cx="3330698" cy="23142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319C34-7784-267D-2085-FE78841245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2263" y="3429000"/>
            <a:ext cx="2269685" cy="2314232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FF94213-180F-BF5F-9BE0-BF7C299BCD54}"/>
              </a:ext>
            </a:extLst>
          </p:cNvPr>
          <p:cNvCxnSpPr>
            <a:cxnSpLocks/>
            <a:stCxn id="9" idx="3"/>
            <a:endCxn id="20" idx="1"/>
          </p:cNvCxnSpPr>
          <p:nvPr/>
        </p:nvCxnSpPr>
        <p:spPr>
          <a:xfrm>
            <a:off x="3727048" y="4586116"/>
            <a:ext cx="113431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588B596-4D80-5DFF-52DC-D4374C147F3C}"/>
              </a:ext>
            </a:extLst>
          </p:cNvPr>
          <p:cNvSpPr txBox="1"/>
          <p:nvPr/>
        </p:nvSpPr>
        <p:spPr>
          <a:xfrm>
            <a:off x="10380861" y="5813214"/>
            <a:ext cx="1089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User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C5DB333-2375-A856-A66E-342BA2614EA0}"/>
              </a:ext>
            </a:extLst>
          </p:cNvPr>
          <p:cNvSpPr txBox="1"/>
          <p:nvPr/>
        </p:nvSpPr>
        <p:spPr>
          <a:xfrm>
            <a:off x="140824" y="6341357"/>
            <a:ext cx="11910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de-DE" sz="1200" dirty="0">
                <a:hlinkClick r:id="rId5"/>
              </a:rPr>
              <a:t>https://www.pngwing.com/en/free-png-zidpb</a:t>
            </a:r>
            <a:endParaRPr lang="de-DE" sz="1200" dirty="0"/>
          </a:p>
          <a:p>
            <a:pPr marL="228600" indent="-228600">
              <a:buAutoNum type="arabicPeriod"/>
            </a:pPr>
            <a:r>
              <a:rPr lang="de-DE" sz="1200" dirty="0"/>
              <a:t>https://www.cleanpng.com/png-clip-art-ethernet-network-cables-openclipart-elect-7234085/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D4EA41A-527A-614D-EF2C-BE53AADF18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1366" y="3429000"/>
            <a:ext cx="3148315" cy="2314232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6D19376-1A02-1999-C464-740AF36F63D4}"/>
              </a:ext>
            </a:extLst>
          </p:cNvPr>
          <p:cNvCxnSpPr>
            <a:cxnSpLocks/>
            <a:stCxn id="20" idx="3"/>
            <a:endCxn id="12" idx="1"/>
          </p:cNvCxnSpPr>
          <p:nvPr/>
        </p:nvCxnSpPr>
        <p:spPr>
          <a:xfrm>
            <a:off x="8009681" y="4586116"/>
            <a:ext cx="156258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620232A-3C6B-EA0E-3548-E6E88F15AAFD}"/>
              </a:ext>
            </a:extLst>
          </p:cNvPr>
          <p:cNvSpPr txBox="1"/>
          <p:nvPr/>
        </p:nvSpPr>
        <p:spPr>
          <a:xfrm>
            <a:off x="5746979" y="5804362"/>
            <a:ext cx="1377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Data Bridge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30C8BB5-1A8B-1452-6758-1C5B6087E845}"/>
              </a:ext>
            </a:extLst>
          </p:cNvPr>
          <p:cNvSpPr txBox="1"/>
          <p:nvPr/>
        </p:nvSpPr>
        <p:spPr>
          <a:xfrm>
            <a:off x="1122294" y="5813214"/>
            <a:ext cx="1878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Carla Simulator</a:t>
            </a:r>
          </a:p>
        </p:txBody>
      </p:sp>
      <p:sp>
        <p:nvSpPr>
          <p:cNvPr id="32" name="Slide Number Placeholder 31">
            <a:extLst>
              <a:ext uri="{FF2B5EF4-FFF2-40B4-BE49-F238E27FC236}">
                <a16:creationId xmlns:a16="http://schemas.microsoft.com/office/drawing/2014/main" id="{427029AC-D9FD-6FA6-2B45-35C97AC2A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5</a:t>
            </a:fld>
            <a:endParaRPr lang="de-DE"/>
          </a:p>
        </p:txBody>
      </p:sp>
      <p:pic>
        <p:nvPicPr>
          <p:cNvPr id="33" name="Picture 2">
            <a:extLst>
              <a:ext uri="{FF2B5EF4-FFF2-40B4-BE49-F238E27FC236}">
                <a16:creationId xmlns:a16="http://schemas.microsoft.com/office/drawing/2014/main" id="{13379B95-7309-39C1-7671-87B4BA2421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3450" y="391659"/>
            <a:ext cx="2084264" cy="7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0749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1B0D665F-486C-9EF7-CBC3-8DE9B859D6E1}"/>
              </a:ext>
            </a:extLst>
          </p:cNvPr>
          <p:cNvSpPr/>
          <p:nvPr/>
        </p:nvSpPr>
        <p:spPr>
          <a:xfrm>
            <a:off x="3027473" y="805577"/>
            <a:ext cx="216309" cy="206478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4C4D507-A1D3-CFCE-342E-7289BB0EA75F}"/>
              </a:ext>
            </a:extLst>
          </p:cNvPr>
          <p:cNvSpPr/>
          <p:nvPr/>
        </p:nvSpPr>
        <p:spPr>
          <a:xfrm>
            <a:off x="1675895" y="1156913"/>
            <a:ext cx="2930013" cy="39452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Calculate Radar FOV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D71E52D-A867-88DC-19CB-CAC49159744A}"/>
              </a:ext>
            </a:extLst>
          </p:cNvPr>
          <p:cNvSpPr/>
          <p:nvPr/>
        </p:nvSpPr>
        <p:spPr>
          <a:xfrm>
            <a:off x="1346515" y="1777086"/>
            <a:ext cx="3588774" cy="31552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Calculate Ray Casting Information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45944A-444B-424F-89DC-04EBA7DB6FB3}"/>
              </a:ext>
            </a:extLst>
          </p:cNvPr>
          <p:cNvSpPr/>
          <p:nvPr/>
        </p:nvSpPr>
        <p:spPr>
          <a:xfrm>
            <a:off x="1309465" y="2318266"/>
            <a:ext cx="3657600" cy="34528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Shoot traces and store information</a:t>
            </a:r>
          </a:p>
        </p:txBody>
      </p:sp>
      <p:sp>
        <p:nvSpPr>
          <p:cNvPr id="8" name="Diamond 7">
            <a:extLst>
              <a:ext uri="{FF2B5EF4-FFF2-40B4-BE49-F238E27FC236}">
                <a16:creationId xmlns:a16="http://schemas.microsoft.com/office/drawing/2014/main" id="{9CF88327-4B83-7507-47EE-3204CD85354D}"/>
              </a:ext>
            </a:extLst>
          </p:cNvPr>
          <p:cNvSpPr/>
          <p:nvPr/>
        </p:nvSpPr>
        <p:spPr>
          <a:xfrm>
            <a:off x="1270913" y="2847611"/>
            <a:ext cx="3734704" cy="689234"/>
          </a:xfrm>
          <a:prstGeom prst="diamond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Has a ray hit an object?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0D05F95-A44B-29ED-06AA-033587F79D04}"/>
              </a:ext>
            </a:extLst>
          </p:cNvPr>
          <p:cNvSpPr/>
          <p:nvPr/>
        </p:nvSpPr>
        <p:spPr>
          <a:xfrm>
            <a:off x="1270913" y="3703874"/>
            <a:ext cx="3734704" cy="56043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Access Episode and Actor Registry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C7B65704-37C3-BB41-2F11-3931E39286F5}"/>
              </a:ext>
            </a:extLst>
          </p:cNvPr>
          <p:cNvSpPr/>
          <p:nvPr/>
        </p:nvSpPr>
        <p:spPr>
          <a:xfrm>
            <a:off x="1271340" y="4480646"/>
            <a:ext cx="3734704" cy="774288"/>
          </a:xfrm>
          <a:prstGeom prst="diamond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Valid object in Registry?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AD380-CCD9-AF9E-14E8-12E82129B70E}"/>
              </a:ext>
            </a:extLst>
          </p:cNvPr>
          <p:cNvSpPr/>
          <p:nvPr/>
        </p:nvSpPr>
        <p:spPr>
          <a:xfrm>
            <a:off x="1675895" y="5464267"/>
            <a:ext cx="2930013" cy="46211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Store Object information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C4F2D19-04F4-7F82-E930-37EC5452CEC5}"/>
              </a:ext>
            </a:extLst>
          </p:cNvPr>
          <p:cNvSpPr/>
          <p:nvPr/>
        </p:nvSpPr>
        <p:spPr>
          <a:xfrm>
            <a:off x="3027472" y="6149872"/>
            <a:ext cx="216309" cy="206478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BF2CB72-500A-6F1E-F250-CFB1D890E041}"/>
              </a:ext>
            </a:extLst>
          </p:cNvPr>
          <p:cNvCxnSpPr>
            <a:cxnSpLocks/>
            <a:stCxn id="4" idx="4"/>
            <a:endCxn id="5" idx="0"/>
          </p:cNvCxnSpPr>
          <p:nvPr/>
        </p:nvCxnSpPr>
        <p:spPr>
          <a:xfrm>
            <a:off x="3135628" y="1012055"/>
            <a:ext cx="5274" cy="1448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83224CC-2D7F-BDE3-81D1-202AEF50667B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3140902" y="1551434"/>
            <a:ext cx="0" cy="2256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09F7C44-1CAD-21D9-173C-C5B70A5F91A6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3138265" y="2092614"/>
            <a:ext cx="2637" cy="2256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AF77788-EBC2-C932-2581-FD617B9B9B47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3138265" y="2663555"/>
            <a:ext cx="0" cy="1840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EF09D68-668E-46DA-831E-ED286327F063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3138265" y="3536845"/>
            <a:ext cx="0" cy="1670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B280724-F5D9-860D-B305-D84C0D36CE27}"/>
              </a:ext>
            </a:extLst>
          </p:cNvPr>
          <p:cNvCxnSpPr>
            <a:stCxn id="9" idx="2"/>
            <a:endCxn id="10" idx="0"/>
          </p:cNvCxnSpPr>
          <p:nvPr/>
        </p:nvCxnSpPr>
        <p:spPr>
          <a:xfrm>
            <a:off x="3138265" y="4264312"/>
            <a:ext cx="427" cy="2163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79B2D78-D5EE-21D0-0868-C9DB22928CAF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3138692" y="5254934"/>
            <a:ext cx="2210" cy="20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3E7B53F-764A-039E-BB43-7A7EEDCA2EAF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 flipH="1">
            <a:off x="3135627" y="5926382"/>
            <a:ext cx="5275" cy="2234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ADD2090E-23BB-84A2-EE5D-BF5F9880591D}"/>
              </a:ext>
            </a:extLst>
          </p:cNvPr>
          <p:cNvCxnSpPr>
            <a:cxnSpLocks/>
            <a:stCxn id="8" idx="3"/>
          </p:cNvCxnSpPr>
          <p:nvPr/>
        </p:nvCxnSpPr>
        <p:spPr>
          <a:xfrm flipH="1" flipV="1">
            <a:off x="3246419" y="2757889"/>
            <a:ext cx="1759198" cy="434339"/>
          </a:xfrm>
          <a:prstGeom prst="bentConnector3">
            <a:avLst>
              <a:gd name="adj1" fmla="val -12995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0A69FE88-1B0C-B92A-499B-0EBBD0191A95}"/>
              </a:ext>
            </a:extLst>
          </p:cNvPr>
          <p:cNvSpPr txBox="1"/>
          <p:nvPr/>
        </p:nvSpPr>
        <p:spPr>
          <a:xfrm>
            <a:off x="4880142" y="3199126"/>
            <a:ext cx="4424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No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C72256A-D5C7-59EA-4530-1B762AE22BA3}"/>
              </a:ext>
            </a:extLst>
          </p:cNvPr>
          <p:cNvSpPr txBox="1"/>
          <p:nvPr/>
        </p:nvSpPr>
        <p:spPr>
          <a:xfrm>
            <a:off x="3223278" y="4241202"/>
            <a:ext cx="5119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Yes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1BEB3CC-73D3-D3C7-2583-CD8985E276A5}"/>
              </a:ext>
            </a:extLst>
          </p:cNvPr>
          <p:cNvSpPr txBox="1"/>
          <p:nvPr/>
        </p:nvSpPr>
        <p:spPr>
          <a:xfrm>
            <a:off x="3195330" y="5185313"/>
            <a:ext cx="530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Yes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3CD2767-013B-A3C9-BCD6-DC26DE845483}"/>
              </a:ext>
            </a:extLst>
          </p:cNvPr>
          <p:cNvSpPr txBox="1"/>
          <p:nvPr/>
        </p:nvSpPr>
        <p:spPr>
          <a:xfrm>
            <a:off x="1049901" y="4566373"/>
            <a:ext cx="4424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No</a:t>
            </a:r>
          </a:p>
        </p:txBody>
      </p:sp>
      <p:cxnSp>
        <p:nvCxnSpPr>
          <p:cNvPr id="54" name="Connector: Elbow 53">
            <a:extLst>
              <a:ext uri="{FF2B5EF4-FFF2-40B4-BE49-F238E27FC236}">
                <a16:creationId xmlns:a16="http://schemas.microsoft.com/office/drawing/2014/main" id="{CB2D8044-2D20-8F66-32D1-63FF4A5B20A8}"/>
              </a:ext>
            </a:extLst>
          </p:cNvPr>
          <p:cNvCxnSpPr>
            <a:cxnSpLocks/>
            <a:stCxn id="10" idx="1"/>
          </p:cNvCxnSpPr>
          <p:nvPr/>
        </p:nvCxnSpPr>
        <p:spPr>
          <a:xfrm rot="10800000" flipH="1">
            <a:off x="1271340" y="2755584"/>
            <a:ext cx="1705558" cy="2112207"/>
          </a:xfrm>
          <a:prstGeom prst="bentConnector4">
            <a:avLst>
              <a:gd name="adj1" fmla="val -13403"/>
              <a:gd name="adj2" fmla="val 100128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48D3E213-0549-A80E-644B-14EE8E064DA2}"/>
              </a:ext>
            </a:extLst>
          </p:cNvPr>
          <p:cNvSpPr txBox="1"/>
          <p:nvPr/>
        </p:nvSpPr>
        <p:spPr>
          <a:xfrm>
            <a:off x="4708158" y="2792618"/>
            <a:ext cx="594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Loop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46102CD4-FF87-7576-2558-9F9D9C310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8121" y="745450"/>
            <a:ext cx="3885329" cy="2257737"/>
          </a:xfrm>
          <a:prstGeom prst="rect">
            <a:avLst/>
          </a:prstGeom>
        </p:spPr>
      </p:pic>
      <p:pic>
        <p:nvPicPr>
          <p:cNvPr id="60" name="Picture 4" descr="Automated data labeling holds the key to AI implementation">
            <a:extLst>
              <a:ext uri="{FF2B5EF4-FFF2-40B4-BE49-F238E27FC236}">
                <a16:creationId xmlns:a16="http://schemas.microsoft.com/office/drawing/2014/main" id="{3FA7B4A6-D9F8-44A7-BF69-5504D1455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5158" y="3619209"/>
            <a:ext cx="3688292" cy="2343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3AAA7F43-6E20-BA8C-41C8-ABE821C59152}"/>
              </a:ext>
            </a:extLst>
          </p:cNvPr>
          <p:cNvSpPr txBox="1"/>
          <p:nvPr/>
        </p:nvSpPr>
        <p:spPr>
          <a:xfrm>
            <a:off x="64250" y="6548617"/>
            <a:ext cx="101239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https://2021.help.altair.com/2021/winprop/topics/winprop/user_guide/proman/propagation_models/time_variant_import_RCS_feko-time_variant.htm</a:t>
            </a:r>
          </a:p>
        </p:txBody>
      </p:sp>
      <p:sp>
        <p:nvSpPr>
          <p:cNvPr id="101" name="Slide Number Placeholder 100">
            <a:extLst>
              <a:ext uri="{FF2B5EF4-FFF2-40B4-BE49-F238E27FC236}">
                <a16:creationId xmlns:a16="http://schemas.microsoft.com/office/drawing/2014/main" id="{4782EF20-C199-6F78-B9E1-6F0234E9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6</a:t>
            </a:fld>
            <a:endParaRPr lang="de-DE"/>
          </a:p>
        </p:txBody>
      </p:sp>
      <p:pic>
        <p:nvPicPr>
          <p:cNvPr id="103" name="Picture 2">
            <a:extLst>
              <a:ext uri="{FF2B5EF4-FFF2-40B4-BE49-F238E27FC236}">
                <a16:creationId xmlns:a16="http://schemas.microsoft.com/office/drawing/2014/main" id="{387D4475-9B20-180B-2372-053271AC9A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3450" y="391659"/>
            <a:ext cx="2084264" cy="7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" name="TextBox 103">
            <a:extLst>
              <a:ext uri="{FF2B5EF4-FFF2-40B4-BE49-F238E27FC236}">
                <a16:creationId xmlns:a16="http://schemas.microsoft.com/office/drawing/2014/main" id="{C3EC878A-0E61-94B1-EDFA-3968BE5033F4}"/>
              </a:ext>
            </a:extLst>
          </p:cNvPr>
          <p:cNvSpPr txBox="1"/>
          <p:nvPr/>
        </p:nvSpPr>
        <p:spPr>
          <a:xfrm>
            <a:off x="616226" y="188843"/>
            <a:ext cx="71307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>
                <a:solidFill>
                  <a:srgbClr val="0070C0"/>
                </a:solidFill>
              </a:rPr>
              <a:t>Radar Sensor Model Modification</a:t>
            </a:r>
          </a:p>
        </p:txBody>
      </p:sp>
    </p:spTree>
    <p:extLst>
      <p:ext uri="{BB962C8B-B14F-4D97-AF65-F5344CB8AC3E}">
        <p14:creationId xmlns:p14="http://schemas.microsoft.com/office/powerpoint/2010/main" val="1723381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mputer screen with white text&#10;&#10;Description automatically generated">
            <a:extLst>
              <a:ext uri="{FF2B5EF4-FFF2-40B4-BE49-F238E27FC236}">
                <a16:creationId xmlns:a16="http://schemas.microsoft.com/office/drawing/2014/main" id="{796EAC22-420D-3FC4-A890-95AD9A5E8E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0023" y="3586842"/>
            <a:ext cx="5568979" cy="23431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A32CD15-0804-5E6D-E1E0-B1CA60358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7156" y="790838"/>
            <a:ext cx="5294715" cy="23431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C76625-4B3A-7AF8-2FC0-FE62009923A5}"/>
              </a:ext>
            </a:extLst>
          </p:cNvPr>
          <p:cNvSpPr txBox="1"/>
          <p:nvPr/>
        </p:nvSpPr>
        <p:spPr>
          <a:xfrm>
            <a:off x="3297157" y="452284"/>
            <a:ext cx="24066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4">
                    <a:lumMod val="75000"/>
                  </a:schemeClr>
                </a:solidFill>
              </a:rPr>
              <a:t>Unmodified sensor output</a:t>
            </a:r>
            <a:endParaRPr lang="en-DE" sz="16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D0699F-4902-539C-71C7-3B0848FF8785}"/>
              </a:ext>
            </a:extLst>
          </p:cNvPr>
          <p:cNvSpPr txBox="1"/>
          <p:nvPr/>
        </p:nvSpPr>
        <p:spPr>
          <a:xfrm>
            <a:off x="3220957" y="3248288"/>
            <a:ext cx="24066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4">
                    <a:lumMod val="75000"/>
                  </a:schemeClr>
                </a:solidFill>
              </a:rPr>
              <a:t>Modified sensor output</a:t>
            </a:r>
            <a:endParaRPr lang="en-DE" sz="16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8B005D-E911-0EE7-FED9-6685484573DA}"/>
              </a:ext>
            </a:extLst>
          </p:cNvPr>
          <p:cNvSpPr txBox="1"/>
          <p:nvPr/>
        </p:nvSpPr>
        <p:spPr>
          <a:xfrm>
            <a:off x="2639961" y="6268546"/>
            <a:ext cx="7353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kern="0" dirty="0">
                <a:effectLst/>
                <a:latin typeface="Arial" panose="020B0604020202020204" pitchFamily="34" charset="0"/>
                <a:ea typeface="Aptos" panose="020B0004020202020204" pitchFamily="34" charset="0"/>
              </a:rPr>
              <a:t>The radar detection from the unmodified and modified Carla simulator.</a:t>
            </a:r>
            <a:endParaRPr lang="de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0031E2-77C3-243C-9E4E-1C3D16F69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7</a:t>
            </a:fld>
            <a:endParaRPr lang="de-DE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C940D4E3-B894-0DC0-744B-E4E805670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3450" y="391659"/>
            <a:ext cx="2084264" cy="7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847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174875-3278-66E0-FCF9-6F9B07845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3525" y="1553497"/>
            <a:ext cx="5465688" cy="31396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BDBE15D-D564-A819-101D-0956B60A16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786" y="1248697"/>
            <a:ext cx="5594555" cy="3657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0E7737B-2DE7-CBD0-24C6-703DDF9332DE}"/>
              </a:ext>
            </a:extLst>
          </p:cNvPr>
          <p:cNvSpPr txBox="1"/>
          <p:nvPr/>
        </p:nvSpPr>
        <p:spPr>
          <a:xfrm>
            <a:off x="2310348" y="5770364"/>
            <a:ext cx="7571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kern="0" dirty="0">
                <a:effectLst/>
                <a:latin typeface="Arial" panose="020B0604020202020204" pitchFamily="34" charset="0"/>
                <a:ea typeface="Aptos" panose="020B0004020202020204" pitchFamily="34" charset="0"/>
              </a:rPr>
              <a:t>Displays the values returned by matching the Object IDs in the Actor list.</a:t>
            </a:r>
            <a:endParaRPr lang="de-DE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80057C-B1DC-3CE4-4D9C-BB55B7E2A1B9}"/>
              </a:ext>
            </a:extLst>
          </p:cNvPr>
          <p:cNvSpPr/>
          <p:nvPr/>
        </p:nvSpPr>
        <p:spPr>
          <a:xfrm>
            <a:off x="6250114" y="2846524"/>
            <a:ext cx="2435941" cy="19256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EB597B-E386-C365-B858-D33A8B9535F6}"/>
              </a:ext>
            </a:extLst>
          </p:cNvPr>
          <p:cNvSpPr/>
          <p:nvPr/>
        </p:nvSpPr>
        <p:spPr>
          <a:xfrm>
            <a:off x="532316" y="3455530"/>
            <a:ext cx="416681" cy="4380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50F2F8-9F88-3496-0EB2-0F31449AD523}"/>
              </a:ext>
            </a:extLst>
          </p:cNvPr>
          <p:cNvSpPr/>
          <p:nvPr/>
        </p:nvSpPr>
        <p:spPr>
          <a:xfrm>
            <a:off x="1065384" y="3366590"/>
            <a:ext cx="566611" cy="43804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5E029C-7A27-E2A3-4D10-FA749E3B6C2F}"/>
              </a:ext>
            </a:extLst>
          </p:cNvPr>
          <p:cNvSpPr/>
          <p:nvPr/>
        </p:nvSpPr>
        <p:spPr>
          <a:xfrm>
            <a:off x="6250115" y="3609078"/>
            <a:ext cx="2435940" cy="19555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4FB0CE0-0D7D-6B16-8FCF-5ACCA4F8AA4C}"/>
              </a:ext>
            </a:extLst>
          </p:cNvPr>
          <p:cNvSpPr/>
          <p:nvPr/>
        </p:nvSpPr>
        <p:spPr>
          <a:xfrm>
            <a:off x="1748382" y="3336842"/>
            <a:ext cx="324858" cy="315491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92D05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2ED85DB-4788-FCE4-C38B-66D2F9111B42}"/>
              </a:ext>
            </a:extLst>
          </p:cNvPr>
          <p:cNvSpPr/>
          <p:nvPr/>
        </p:nvSpPr>
        <p:spPr>
          <a:xfrm>
            <a:off x="6250114" y="4374622"/>
            <a:ext cx="2876735" cy="192566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92D050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E6C36F-EC6C-E6C3-A3B1-37560B528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8</a:t>
            </a:fld>
            <a:endParaRPr lang="de-DE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CABF0B22-9388-9240-BF8B-2F094F91EC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3450" y="391659"/>
            <a:ext cx="2084264" cy="7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8135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08C125-5AC6-F147-77F1-409C8DD75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1" y="101599"/>
            <a:ext cx="4094480" cy="22252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A49291-03D9-A450-53DB-114291D4B8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3954" y="101599"/>
            <a:ext cx="3869286" cy="22252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3F17AC-6847-A5AC-86A0-6381549ECD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1" y="4632767"/>
            <a:ext cx="4399279" cy="222523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1D03BE7-0FBB-66D8-916B-95942EE54E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1" y="2420918"/>
            <a:ext cx="4399279" cy="21555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5D384CC-C025-A967-6053-1F517B1570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31273" y="101598"/>
            <a:ext cx="3752446" cy="2225233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CD7757F-4906-C2D8-227D-64D8AAE89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123C8-2141-480F-A1E3-53495BB79600}" type="slidenum">
              <a:rPr lang="de-DE" smtClean="0"/>
              <a:t>9</a:t>
            </a:fld>
            <a:endParaRPr lang="de-DE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2F7075B-8AE1-923E-4CED-1D3A88E9C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9420" y="3854245"/>
            <a:ext cx="6371304" cy="1384997"/>
          </a:xfrm>
        </p:spPr>
        <p:txBody>
          <a:bodyPr>
            <a:normAutofit/>
          </a:bodyPr>
          <a:lstStyle/>
          <a:p>
            <a:pPr algn="ctr"/>
            <a:r>
              <a:rPr lang="de-DE" sz="4900" dirty="0">
                <a:solidFill>
                  <a:srgbClr val="0070C0"/>
                </a:solidFill>
              </a:rPr>
              <a:t>Radar data processing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958142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0</TotalTime>
  <Words>635</Words>
  <Application>Microsoft Office PowerPoint</Application>
  <PresentationFormat>Widescreen</PresentationFormat>
  <Paragraphs>125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Aptos</vt:lpstr>
      <vt:lpstr>Aptos Display</vt:lpstr>
      <vt:lpstr>Arial</vt:lpstr>
      <vt:lpstr>Cambria Math</vt:lpstr>
      <vt:lpstr>Office Theme</vt:lpstr>
      <vt:lpstr>PowerPoint Presentation</vt:lpstr>
      <vt:lpstr>CONTENT</vt:lpstr>
      <vt:lpstr>PowerPoint Presentation</vt:lpstr>
      <vt:lpstr>PowerPoint Presentation</vt:lpstr>
      <vt:lpstr>Carla Pipeline</vt:lpstr>
      <vt:lpstr>PowerPoint Presentation</vt:lpstr>
      <vt:lpstr>PowerPoint Presentation</vt:lpstr>
      <vt:lpstr>PowerPoint Presentation</vt:lpstr>
      <vt:lpstr>Radar data processing</vt:lpstr>
      <vt:lpstr>Separating Moving and Stationary objects</vt:lpstr>
      <vt:lpstr>PowerPoint Presentation</vt:lpstr>
      <vt:lpstr>DBSCAN Clustering </vt:lpstr>
      <vt:lpstr>Applying DBSCAN Clustering</vt:lpstr>
      <vt:lpstr>Results</vt:lpstr>
      <vt:lpstr>PowerPoint Presentation</vt:lpstr>
      <vt:lpstr>PowerPoint Presentation</vt:lpstr>
      <vt:lpstr>PowerPoint Presentation</vt:lpstr>
      <vt:lpstr>PowerPoint Presentation</vt:lpstr>
      <vt:lpstr>Problems Encountered</vt:lpstr>
      <vt:lpstr>References</vt:lpstr>
      <vt:lpstr>PowerPoint Presentation</vt:lpstr>
    </vt:vector>
  </TitlesOfParts>
  <Company>Infineon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Frederick Ananya Reginald (CSS DSI D SW FW FLH)</dc:creator>
  <cp:lastModifiedBy>Frederick Ananya Reginald (CSS DSI D SW FW FLH)</cp:lastModifiedBy>
  <cp:revision>15</cp:revision>
  <dcterms:created xsi:type="dcterms:W3CDTF">2024-08-22T19:45:33Z</dcterms:created>
  <dcterms:modified xsi:type="dcterms:W3CDTF">2024-08-26T14:37:45Z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15a25aa-e944-415d-b7a7-40f6b9180b6b_Enabled">
    <vt:lpwstr>true</vt:lpwstr>
  </property>
  <property fmtid="{D5CDD505-2E9C-101B-9397-08002B2CF9AE}" pid="3" name="MSIP_Label_a15a25aa-e944-415d-b7a7-40f6b9180b6b_SetDate">
    <vt:lpwstr>2024-08-25T14:47:14Z</vt:lpwstr>
  </property>
  <property fmtid="{D5CDD505-2E9C-101B-9397-08002B2CF9AE}" pid="4" name="MSIP_Label_a15a25aa-e944-415d-b7a7-40f6b9180b6b_Method">
    <vt:lpwstr>Standard</vt:lpwstr>
  </property>
  <property fmtid="{D5CDD505-2E9C-101B-9397-08002B2CF9AE}" pid="5" name="MSIP_Label_a15a25aa-e944-415d-b7a7-40f6b9180b6b_Name">
    <vt:lpwstr>a15a25aa-e944-415d-b7a7-40f6b9180b6b</vt:lpwstr>
  </property>
  <property fmtid="{D5CDD505-2E9C-101B-9397-08002B2CF9AE}" pid="6" name="MSIP_Label_a15a25aa-e944-415d-b7a7-40f6b9180b6b_SiteId">
    <vt:lpwstr>eeb8d0e8-3544-41d3-aac6-934c309faf5a</vt:lpwstr>
  </property>
  <property fmtid="{D5CDD505-2E9C-101B-9397-08002B2CF9AE}" pid="7" name="MSIP_Label_a15a25aa-e944-415d-b7a7-40f6b9180b6b_ActionId">
    <vt:lpwstr>9872ed52-cf54-4a04-b011-d3735f4872d7</vt:lpwstr>
  </property>
  <property fmtid="{D5CDD505-2E9C-101B-9397-08002B2CF9AE}" pid="8" name="MSIP_Label_a15a25aa-e944-415d-b7a7-40f6b9180b6b_ContentBits">
    <vt:lpwstr>0</vt:lpwstr>
  </property>
</Properties>
</file>

<file path=docProps/thumbnail.jpeg>
</file>